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38"/>
  </p:notesMasterIdLst>
  <p:handoutMasterIdLst>
    <p:handoutMasterId r:id="rId39"/>
  </p:handoutMasterIdLst>
  <p:sldIdLst>
    <p:sldId id="362" r:id="rId2"/>
    <p:sldId id="550" r:id="rId3"/>
    <p:sldId id="509" r:id="rId4"/>
    <p:sldId id="584" r:id="rId5"/>
    <p:sldId id="510" r:id="rId6"/>
    <p:sldId id="558" r:id="rId7"/>
    <p:sldId id="583" r:id="rId8"/>
    <p:sldId id="585" r:id="rId9"/>
    <p:sldId id="573" r:id="rId10"/>
    <p:sldId id="564" r:id="rId11"/>
    <p:sldId id="553" r:id="rId12"/>
    <p:sldId id="569" r:id="rId13"/>
    <p:sldId id="554" r:id="rId14"/>
    <p:sldId id="570" r:id="rId15"/>
    <p:sldId id="555" r:id="rId16"/>
    <p:sldId id="536" r:id="rId17"/>
    <p:sldId id="534" r:id="rId18"/>
    <p:sldId id="563" r:id="rId19"/>
    <p:sldId id="580" r:id="rId20"/>
    <p:sldId id="581" r:id="rId21"/>
    <p:sldId id="578" r:id="rId22"/>
    <p:sldId id="561" r:id="rId23"/>
    <p:sldId id="579" r:id="rId24"/>
    <p:sldId id="566" r:id="rId25"/>
    <p:sldId id="543" r:id="rId26"/>
    <p:sldId id="540" r:id="rId27"/>
    <p:sldId id="544" r:id="rId28"/>
    <p:sldId id="547" r:id="rId29"/>
    <p:sldId id="575" r:id="rId30"/>
    <p:sldId id="582" r:id="rId31"/>
    <p:sldId id="576" r:id="rId32"/>
    <p:sldId id="577" r:id="rId33"/>
    <p:sldId id="557" r:id="rId34"/>
    <p:sldId id="525" r:id="rId35"/>
    <p:sldId id="417" r:id="rId36"/>
    <p:sldId id="338" r:id="rId37"/>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FF"/>
    <a:srgbClr val="0000CC"/>
    <a:srgbClr val="FF00FF"/>
    <a:srgbClr val="66FF33"/>
    <a:srgbClr val="FFFF00"/>
    <a:srgbClr val="FFCC66"/>
    <a:srgbClr val="F6530A"/>
    <a:srgbClr val="FF6600"/>
    <a:srgbClr val="C293D5"/>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guide orient="horz" pos="2184"/>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1301652B-9120-4AED-B976-62E797F3A197}" type="datetimeFigureOut">
              <a:rPr lang="en-US" smtClean="0"/>
              <a:t>24/04/2024</a:t>
            </a:fld>
            <a:endParaRPr lang="en-US"/>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92FBBC57-38FF-4733-82FE-6ECD7647C33C}" type="slidenum">
              <a:rPr lang="en-US" smtClean="0"/>
              <a:t>‹#›</a:t>
            </a:fld>
            <a:endParaRPr lang="en-US"/>
          </a:p>
        </p:txBody>
      </p:sp>
    </p:spTree>
    <p:extLst>
      <p:ext uri="{BB962C8B-B14F-4D97-AF65-F5344CB8AC3E}">
        <p14:creationId xmlns:p14="http://schemas.microsoft.com/office/powerpoint/2010/main" val="27422802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024F67AF-AD11-4F3A-8CF9-F088A7A40003}" type="datetimeFigureOut">
              <a:rPr lang="en-US" smtClean="0"/>
              <a:t>24/04/2024</a:t>
            </a:fld>
            <a:endParaRPr lang="en-US"/>
          </a:p>
        </p:txBody>
      </p:sp>
      <p:sp>
        <p:nvSpPr>
          <p:cNvPr id="4" name="Slide Image Placeholder 3"/>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B253B9D5-824B-4467-BA66-28626EEA8E08}" type="slidenum">
              <a:rPr lang="en-US" smtClean="0"/>
              <a:t>‹#›</a:t>
            </a:fld>
            <a:endParaRPr lang="en-US"/>
          </a:p>
        </p:txBody>
      </p:sp>
    </p:spTree>
    <p:extLst>
      <p:ext uri="{BB962C8B-B14F-4D97-AF65-F5344CB8AC3E}">
        <p14:creationId xmlns:p14="http://schemas.microsoft.com/office/powerpoint/2010/main" val="2221729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atin typeface="Arial" charset="0"/>
            </a:endParaRPr>
          </a:p>
        </p:txBody>
      </p:sp>
      <p:sp>
        <p:nvSpPr>
          <p:cNvPr id="399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B9345E04-B782-4205-94DD-45C6D82B8906}" type="slidenum">
              <a:rPr lang="en-US" sz="1200" smtClean="0">
                <a:latin typeface="Calibri" pitchFamily="34" charset="0"/>
              </a:rPr>
              <a:pPr/>
              <a:t>1</a:t>
            </a:fld>
            <a:endParaRPr lang="en-US" sz="1200">
              <a:latin typeface="Calibri" pitchFamily="34" charset="0"/>
            </a:endParaRPr>
          </a:p>
        </p:txBody>
      </p:sp>
    </p:spTree>
    <p:extLst>
      <p:ext uri="{BB962C8B-B14F-4D97-AF65-F5344CB8AC3E}">
        <p14:creationId xmlns:p14="http://schemas.microsoft.com/office/powerpoint/2010/main" val="1844362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eaLnBrk="1" hangingPunct="1"/>
            <a:fld id="{CE73E04E-82AB-4F0D-8B58-4C4A434134D8}" type="slidenum">
              <a:rPr lang="en-US" smtClean="0">
                <a:latin typeface="Calibri" pitchFamily="34" charset="0"/>
              </a:rPr>
              <a:pPr eaLnBrk="1" hangingPunct="1"/>
              <a:t>36</a:t>
            </a:fld>
            <a:endParaRPr lang="en-US">
              <a:latin typeface="Calibri" pitchFamily="34" charset="0"/>
            </a:endParaRPr>
          </a:p>
        </p:txBody>
      </p:sp>
    </p:spTree>
    <p:extLst>
      <p:ext uri="{BB962C8B-B14F-4D97-AF65-F5344CB8AC3E}">
        <p14:creationId xmlns:p14="http://schemas.microsoft.com/office/powerpoint/2010/main" val="3854809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E0D358-0962-40DE-88E1-CB8530FFF93B}" type="datetimeFigureOut">
              <a:rPr lang="en-US" smtClean="0"/>
              <a:t>24/04/2024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a:p>
        </p:txBody>
      </p:sp>
    </p:spTree>
    <p:extLst>
      <p:ext uri="{BB962C8B-B14F-4D97-AF65-F5344CB8AC3E}">
        <p14:creationId xmlns:p14="http://schemas.microsoft.com/office/powerpoint/2010/main" val="1395972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0D358-0962-40DE-88E1-CB8530FFF93B}" type="datetimeFigureOut">
              <a:rPr lang="en-US" smtClean="0"/>
              <a:t>24/04/2024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a:p>
        </p:txBody>
      </p:sp>
    </p:spTree>
    <p:extLst>
      <p:ext uri="{BB962C8B-B14F-4D97-AF65-F5344CB8AC3E}">
        <p14:creationId xmlns:p14="http://schemas.microsoft.com/office/powerpoint/2010/main" val="2683730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0D358-0962-40DE-88E1-CB8530FFF93B}" type="datetimeFigureOut">
              <a:rPr lang="en-US" smtClean="0"/>
              <a:t>24/04/2024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a:p>
        </p:txBody>
      </p:sp>
    </p:spTree>
    <p:extLst>
      <p:ext uri="{BB962C8B-B14F-4D97-AF65-F5344CB8AC3E}">
        <p14:creationId xmlns:p14="http://schemas.microsoft.com/office/powerpoint/2010/main" val="131136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0D358-0962-40DE-88E1-CB8530FFF93B}" type="datetimeFigureOut">
              <a:rPr lang="en-US" smtClean="0"/>
              <a:t>24/04/2024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a:p>
        </p:txBody>
      </p:sp>
    </p:spTree>
    <p:extLst>
      <p:ext uri="{BB962C8B-B14F-4D97-AF65-F5344CB8AC3E}">
        <p14:creationId xmlns:p14="http://schemas.microsoft.com/office/powerpoint/2010/main" val="2115501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E0D358-0962-40DE-88E1-CB8530FFF93B}" type="datetimeFigureOut">
              <a:rPr lang="en-US" smtClean="0"/>
              <a:t>24/04/2024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a:p>
        </p:txBody>
      </p:sp>
    </p:spTree>
    <p:extLst>
      <p:ext uri="{BB962C8B-B14F-4D97-AF65-F5344CB8AC3E}">
        <p14:creationId xmlns:p14="http://schemas.microsoft.com/office/powerpoint/2010/main" val="1312900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E0D358-0962-40DE-88E1-CB8530FFF93B}" type="datetimeFigureOut">
              <a:rPr lang="en-US" smtClean="0"/>
              <a:t>24/04/2024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3E2BF9-C954-44B8-8477-5FCD3092657F}" type="slidenum">
              <a:rPr lang="en-US" smtClean="0"/>
              <a:t>‹#›</a:t>
            </a:fld>
            <a:endParaRPr lang="en-US"/>
          </a:p>
        </p:txBody>
      </p:sp>
    </p:spTree>
    <p:extLst>
      <p:ext uri="{BB962C8B-B14F-4D97-AF65-F5344CB8AC3E}">
        <p14:creationId xmlns:p14="http://schemas.microsoft.com/office/powerpoint/2010/main" val="2985796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E0D358-0962-40DE-88E1-CB8530FFF93B}" type="datetimeFigureOut">
              <a:rPr lang="en-US" smtClean="0"/>
              <a:t>24/04/2024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3E2BF9-C954-44B8-8477-5FCD3092657F}" type="slidenum">
              <a:rPr lang="en-US" smtClean="0"/>
              <a:t>‹#›</a:t>
            </a:fld>
            <a:endParaRPr lang="en-US"/>
          </a:p>
        </p:txBody>
      </p:sp>
    </p:spTree>
    <p:extLst>
      <p:ext uri="{BB962C8B-B14F-4D97-AF65-F5344CB8AC3E}">
        <p14:creationId xmlns:p14="http://schemas.microsoft.com/office/powerpoint/2010/main" val="4014657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E0D358-0962-40DE-88E1-CB8530FFF93B}" type="datetimeFigureOut">
              <a:rPr lang="en-US" smtClean="0"/>
              <a:t>24/04/2024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3E2BF9-C954-44B8-8477-5FCD3092657F}" type="slidenum">
              <a:rPr lang="en-US" smtClean="0"/>
              <a:t>‹#›</a:t>
            </a:fld>
            <a:endParaRPr lang="en-US"/>
          </a:p>
        </p:txBody>
      </p:sp>
    </p:spTree>
    <p:extLst>
      <p:ext uri="{BB962C8B-B14F-4D97-AF65-F5344CB8AC3E}">
        <p14:creationId xmlns:p14="http://schemas.microsoft.com/office/powerpoint/2010/main" val="2318398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E0D358-0962-40DE-88E1-CB8530FFF93B}" type="datetimeFigureOut">
              <a:rPr lang="en-US" smtClean="0"/>
              <a:t>24/04/2024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3E2BF9-C954-44B8-8477-5FCD3092657F}" type="slidenum">
              <a:rPr lang="en-US" smtClean="0"/>
              <a:t>‹#›</a:t>
            </a:fld>
            <a:endParaRPr lang="en-US"/>
          </a:p>
        </p:txBody>
      </p:sp>
    </p:spTree>
    <p:extLst>
      <p:ext uri="{BB962C8B-B14F-4D97-AF65-F5344CB8AC3E}">
        <p14:creationId xmlns:p14="http://schemas.microsoft.com/office/powerpoint/2010/main" val="1292733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E0D358-0962-40DE-88E1-CB8530FFF93B}" type="datetimeFigureOut">
              <a:rPr lang="en-US" smtClean="0"/>
              <a:t>24/04/2024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3E2BF9-C954-44B8-8477-5FCD3092657F}" type="slidenum">
              <a:rPr lang="en-US" smtClean="0"/>
              <a:t>‹#›</a:t>
            </a:fld>
            <a:endParaRPr lang="en-US"/>
          </a:p>
        </p:txBody>
      </p:sp>
    </p:spTree>
    <p:extLst>
      <p:ext uri="{BB962C8B-B14F-4D97-AF65-F5344CB8AC3E}">
        <p14:creationId xmlns:p14="http://schemas.microsoft.com/office/powerpoint/2010/main" val="2865873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E0D358-0962-40DE-88E1-CB8530FFF93B}" type="datetimeFigureOut">
              <a:rPr lang="en-US" smtClean="0"/>
              <a:t>24/04/2024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3E2BF9-C954-44B8-8477-5FCD3092657F}" type="slidenum">
              <a:rPr lang="en-US" smtClean="0"/>
              <a:t>‹#›</a:t>
            </a:fld>
            <a:endParaRPr lang="en-US"/>
          </a:p>
        </p:txBody>
      </p:sp>
    </p:spTree>
    <p:extLst>
      <p:ext uri="{BB962C8B-B14F-4D97-AF65-F5344CB8AC3E}">
        <p14:creationId xmlns:p14="http://schemas.microsoft.com/office/powerpoint/2010/main" val="4126313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E0D358-0962-40DE-88E1-CB8530FFF93B}" type="datetimeFigureOut">
              <a:rPr lang="en-US" smtClean="0"/>
              <a:t>24/04/2024</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3E2BF9-C954-44B8-8477-5FCD3092657F}" type="slidenum">
              <a:rPr lang="en-US" smtClean="0"/>
              <a:t>‹#›</a:t>
            </a:fld>
            <a:endParaRPr lang="en-US"/>
          </a:p>
        </p:txBody>
      </p:sp>
    </p:spTree>
    <p:extLst>
      <p:ext uri="{BB962C8B-B14F-4D97-AF65-F5344CB8AC3E}">
        <p14:creationId xmlns:p14="http://schemas.microsoft.com/office/powerpoint/2010/main" val="411016337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32.jfif"/><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8" Type="http://schemas.openxmlformats.org/officeDocument/2006/relationships/image" Target="../media/image38.jfif"/><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slide" Target="slide36.xml"/><Relationship Id="rId1" Type="http://schemas.openxmlformats.org/officeDocument/2006/relationships/slideLayout" Target="../slideLayouts/slideLayout7.xml"/><Relationship Id="rId6" Type="http://schemas.openxmlformats.org/officeDocument/2006/relationships/image" Target="../media/image36.jfif"/><Relationship Id="rId5" Type="http://schemas.openxmlformats.org/officeDocument/2006/relationships/image" Target="../media/image35.jfif"/><Relationship Id="rId10" Type="http://schemas.openxmlformats.org/officeDocument/2006/relationships/image" Target="../media/image40.jfif"/><Relationship Id="rId4" Type="http://schemas.openxmlformats.org/officeDocument/2006/relationships/image" Target="../media/image34.jfif"/><Relationship Id="rId9" Type="http://schemas.openxmlformats.org/officeDocument/2006/relationships/image" Target="../media/image3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056" name="Text Box 8"/>
          <p:cNvSpPr txBox="1">
            <a:spLocks noChangeArrowheads="1"/>
          </p:cNvSpPr>
          <p:nvPr/>
        </p:nvSpPr>
        <p:spPr bwMode="auto">
          <a:xfrm>
            <a:off x="2828099" y="801202"/>
            <a:ext cx="9022571"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ts val="0"/>
              </a:spcBef>
              <a:defRPr/>
            </a:pPr>
            <a:r>
              <a:rPr lang="en-US" sz="3100" b="1" dirty="0">
                <a:solidFill>
                  <a:srgbClr val="00CC00"/>
                </a:solidFill>
                <a:effectLst>
                  <a:outerShdw blurRad="38100" dist="38100" dir="2700000" algn="tl">
                    <a:srgbClr val="000000">
                      <a:alpha val="43137"/>
                    </a:srgbClr>
                  </a:outerShdw>
                </a:effectLst>
                <a:latin typeface="Times New Roman" pitchFamily="18" charset="0"/>
              </a:rPr>
              <a:t>TRƯỜNG THCS AN HOÀ</a:t>
            </a:r>
            <a:endParaRPr lang="vi-VN" sz="3100" b="1" dirty="0">
              <a:solidFill>
                <a:srgbClr val="00CC00"/>
              </a:solidFill>
              <a:effectLst>
                <a:outerShdw blurRad="38100" dist="38100" dir="2700000" algn="tl">
                  <a:srgbClr val="000000">
                    <a:alpha val="43137"/>
                  </a:srgbClr>
                </a:outerShdw>
              </a:effectLst>
              <a:latin typeface="Times New Roman" pitchFamily="18" charset="0"/>
            </a:endParaRPr>
          </a:p>
        </p:txBody>
      </p:sp>
      <p:sp>
        <p:nvSpPr>
          <p:cNvPr id="2051" name="Text Box 9"/>
          <p:cNvSpPr txBox="1">
            <a:spLocks noChangeArrowheads="1"/>
          </p:cNvSpPr>
          <p:nvPr/>
        </p:nvSpPr>
        <p:spPr bwMode="auto">
          <a:xfrm>
            <a:off x="2828100" y="3997859"/>
            <a:ext cx="6210858"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2800" dirty="0">
                <a:solidFill>
                  <a:srgbClr val="0000FF"/>
                </a:solidFill>
                <a:latin typeface="Times New Roman" pitchFamily="18" charset="0"/>
              </a:rPr>
              <a:t>GIÁO VIÊN DỰ THI: </a:t>
            </a:r>
            <a:r>
              <a:rPr lang="en-US" sz="2800" b="1" dirty="0">
                <a:solidFill>
                  <a:srgbClr val="0000FF"/>
                </a:solidFill>
                <a:latin typeface="Times New Roman" pitchFamily="18" charset="0"/>
              </a:rPr>
              <a:t>BÙI THỊ NHI</a:t>
            </a:r>
          </a:p>
          <a:p>
            <a:pPr eaLnBrk="1" hangingPunct="1"/>
            <a:r>
              <a:rPr lang="en-US" sz="2800" dirty="0">
                <a:solidFill>
                  <a:srgbClr val="0000FF"/>
                </a:solidFill>
                <a:latin typeface="Times New Roman" pitchFamily="18" charset="0"/>
              </a:rPr>
              <a:t>ĐƠN VỊ TRƯỜNG THCS: </a:t>
            </a:r>
            <a:r>
              <a:rPr lang="en-US" sz="2800" b="1" dirty="0">
                <a:solidFill>
                  <a:srgbClr val="0000FF"/>
                </a:solidFill>
                <a:latin typeface="Times New Roman" pitchFamily="18" charset="0"/>
              </a:rPr>
              <a:t>AN HÒA</a:t>
            </a:r>
          </a:p>
        </p:txBody>
      </p:sp>
      <p:sp>
        <p:nvSpPr>
          <p:cNvPr id="2052" name="Text Box 10"/>
          <p:cNvSpPr txBox="1">
            <a:spLocks noChangeArrowheads="1"/>
          </p:cNvSpPr>
          <p:nvPr/>
        </p:nvSpPr>
        <p:spPr bwMode="auto">
          <a:xfrm>
            <a:off x="2579757" y="6096923"/>
            <a:ext cx="716474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3200" b="1" i="1" dirty="0">
                <a:solidFill>
                  <a:srgbClr val="0000CC"/>
                </a:solidFill>
                <a:latin typeface="Times New Roman" pitchFamily="18" charset="0"/>
              </a:rPr>
              <a:t>Tam </a:t>
            </a:r>
            <a:r>
              <a:rPr lang="en-US" sz="3200" b="1" i="1" dirty="0" err="1">
                <a:solidFill>
                  <a:srgbClr val="0000CC"/>
                </a:solidFill>
                <a:latin typeface="Times New Roman" pitchFamily="18" charset="0"/>
              </a:rPr>
              <a:t>Nông</a:t>
            </a:r>
            <a:r>
              <a:rPr lang="vi-VN" sz="3200" b="1" i="1" dirty="0">
                <a:solidFill>
                  <a:srgbClr val="0000CC"/>
                </a:solidFill>
                <a:latin typeface="Times New Roman" pitchFamily="18" charset="0"/>
              </a:rPr>
              <a:t>, ngày</a:t>
            </a:r>
            <a:r>
              <a:rPr lang="en-US" sz="3200" b="1" i="1" dirty="0">
                <a:solidFill>
                  <a:srgbClr val="0000CC"/>
                </a:solidFill>
                <a:latin typeface="Times New Roman" pitchFamily="18" charset="0"/>
              </a:rPr>
              <a:t> 07 </a:t>
            </a:r>
            <a:r>
              <a:rPr lang="vi-VN" sz="3200" b="1" i="1" dirty="0">
                <a:solidFill>
                  <a:srgbClr val="0000CC"/>
                </a:solidFill>
                <a:latin typeface="Times New Roman" pitchFamily="18" charset="0"/>
              </a:rPr>
              <a:t>tháng </a:t>
            </a:r>
            <a:r>
              <a:rPr lang="en-US" sz="3200" b="1" i="1" dirty="0">
                <a:solidFill>
                  <a:srgbClr val="0000CC"/>
                </a:solidFill>
                <a:latin typeface="Times New Roman" pitchFamily="18" charset="0"/>
              </a:rPr>
              <a:t>03 </a:t>
            </a:r>
            <a:r>
              <a:rPr lang="vi-VN" sz="3200" b="1" i="1" dirty="0">
                <a:solidFill>
                  <a:srgbClr val="0000CC"/>
                </a:solidFill>
                <a:latin typeface="Times New Roman" pitchFamily="18" charset="0"/>
              </a:rPr>
              <a:t>năm 20</a:t>
            </a:r>
            <a:r>
              <a:rPr lang="en-US" sz="3200" b="1" i="1" dirty="0">
                <a:solidFill>
                  <a:srgbClr val="0000CC"/>
                </a:solidFill>
                <a:latin typeface="Times New Roman" pitchFamily="18" charset="0"/>
              </a:rPr>
              <a:t>24</a:t>
            </a:r>
            <a:endParaRPr lang="vi-VN" sz="3200" b="1" i="1" dirty="0">
              <a:solidFill>
                <a:srgbClr val="0000CC"/>
              </a:solidFill>
              <a:latin typeface="Times New Roman" pitchFamily="18" charset="0"/>
            </a:endParaRPr>
          </a:p>
        </p:txBody>
      </p:sp>
      <p:sp>
        <p:nvSpPr>
          <p:cNvPr id="2057" name="Rectangle 4"/>
          <p:cNvSpPr>
            <a:spLocks noChangeArrowheads="1"/>
          </p:cNvSpPr>
          <p:nvPr/>
        </p:nvSpPr>
        <p:spPr bwMode="auto">
          <a:xfrm>
            <a:off x="3554430" y="2845675"/>
            <a:ext cx="4238665" cy="63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20000"/>
              </a:lnSpc>
              <a:spcAft>
                <a:spcPts val="63"/>
              </a:spcAft>
            </a:pPr>
            <a:r>
              <a:rPr lang="en-US" sz="3200" b="1" dirty="0">
                <a:solidFill>
                  <a:srgbClr val="FF3399"/>
                </a:solidFill>
                <a:latin typeface="Times New Roman" pitchFamily="18" charset="0"/>
                <a:cs typeface="Times New Roman" pitchFamily="18" charset="0"/>
              </a:rPr>
              <a:t>MÔN HÓA HỌC 9</a:t>
            </a:r>
          </a:p>
        </p:txBody>
      </p:sp>
    </p:spTree>
    <p:extLst>
      <p:ext uri="{BB962C8B-B14F-4D97-AF65-F5344CB8AC3E}">
        <p14:creationId xmlns:p14="http://schemas.microsoft.com/office/powerpoint/2010/main" val="33527869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mph" presetSubtype="0" repeatCount="indefinite" fill="hold" grpId="0" nodeType="withEffect">
                                  <p:stCondLst>
                                    <p:cond delay="0"/>
                                  </p:stCondLst>
                                  <p:iterate type="lt">
                                    <p:tmPct val="10000"/>
                                  </p:iterate>
                                  <p:childTnLst>
                                    <p:set>
                                      <p:cBhvr override="childStyle">
                                        <p:cTn id="6" dur="1500" autoRev="1" fill="hold"/>
                                        <p:tgtEl>
                                          <p:spTgt spid="2056"/>
                                        </p:tgtEl>
                                        <p:attrNameLst>
                                          <p:attrName>style.color</p:attrName>
                                        </p:attrNameLst>
                                      </p:cBhvr>
                                      <p:to>
                                        <p:clrVal>
                                          <a:srgbClr val="FF0000"/>
                                        </p:clrVal>
                                      </p:to>
                                    </p:set>
                                    <p:set>
                                      <p:cBhvr>
                                        <p:cTn id="7" dur="1500" autoRev="1" fill="hold"/>
                                        <p:tgtEl>
                                          <p:spTgt spid="2056"/>
                                        </p:tgtEl>
                                        <p:attrNameLst>
                                          <p:attrName>fillcolor</p:attrName>
                                        </p:attrNameLst>
                                      </p:cBhvr>
                                      <p:to>
                                        <p:clrVal>
                                          <a:srgbClr val="FF0000"/>
                                        </p:clrVal>
                                      </p:to>
                                    </p:set>
                                    <p:set>
                                      <p:cBhvr>
                                        <p:cTn id="8" dur="1500" autoRev="1" fill="hold"/>
                                        <p:tgtEl>
                                          <p:spTgt spid="20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571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ChangeArrowheads="1"/>
          </p:cNvSpPr>
          <p:nvPr/>
        </p:nvSpPr>
        <p:spPr bwMode="auto">
          <a:xfrm>
            <a:off x="560295" y="810869"/>
            <a:ext cx="74882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2. </a:t>
            </a:r>
            <a:r>
              <a:rPr lang="en-US" altLang="en-US" sz="3200" b="1" dirty="0" err="1">
                <a:solidFill>
                  <a:srgbClr val="0000FF"/>
                </a:solidFill>
                <a:latin typeface="Times New Roman" panose="02020603050405020304" pitchFamily="18" charset="0"/>
                <a:cs typeface="Times New Roman" panose="02020603050405020304" pitchFamily="18" charset="0"/>
              </a:rPr>
              <a:t>Trong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tự</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nhiên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dầu</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mỏ</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có</a:t>
            </a:r>
            <a:r>
              <a:rPr lang="en-US" altLang="en-US" sz="3200" b="1" dirty="0">
                <a:solidFill>
                  <a:srgbClr val="0000FF"/>
                </a:solidFill>
                <a:latin typeface="Times New Roman" panose="02020603050405020304" pitchFamily="18" charset="0"/>
                <a:cs typeface="Times New Roman" panose="02020603050405020304" pitchFamily="18" charset="0"/>
              </a:rPr>
              <a:t> ở </a:t>
            </a:r>
            <a:r>
              <a:rPr lang="en-US" altLang="en-US" sz="3200" b="1" dirty="0" err="1">
                <a:solidFill>
                  <a:srgbClr val="0000FF"/>
                </a:solidFill>
                <a:latin typeface="Times New Roman" panose="02020603050405020304" pitchFamily="18" charset="0"/>
                <a:cs typeface="Times New Roman" panose="02020603050405020304" pitchFamily="18" charset="0"/>
              </a:rPr>
              <a:t>đâu</a:t>
            </a:r>
            <a:r>
              <a:rPr lang="en-US" altLang="en-US" sz="3200" b="1" dirty="0">
                <a:solidFill>
                  <a:srgbClr val="0000FF"/>
                </a:solidFill>
                <a:latin typeface="Times New Roman" panose="02020603050405020304" pitchFamily="18" charset="0"/>
                <a:cs typeface="Times New Roman" panose="02020603050405020304" pitchFamily="18" charset="0"/>
              </a:rPr>
              <a:t>?</a:t>
            </a:r>
          </a:p>
        </p:txBody>
      </p:sp>
      <p:sp>
        <p:nvSpPr>
          <p:cNvPr id="4" name="Rectangle 3"/>
          <p:cNvSpPr>
            <a:spLocks noChangeArrowheads="1"/>
          </p:cNvSpPr>
          <p:nvPr/>
        </p:nvSpPr>
        <p:spPr bwMode="auto">
          <a:xfrm>
            <a:off x="1051250" y="4565425"/>
            <a:ext cx="83382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a:solidFill>
                  <a:srgbClr val="0000FF"/>
                </a:solidFill>
                <a:latin typeface="Times New Roman" panose="02020603050405020304" pitchFamily="18" charset="0"/>
                <a:cs typeface="Times New Roman" panose="02020603050405020304" pitchFamily="18" charset="0"/>
              </a:rPr>
              <a:t>D. Ở</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sâu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trong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lòng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đất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tập</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trung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tạo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thành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mỏ</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dầu</a:t>
            </a:r>
            <a:r>
              <a:rPr lang="en-US" sz="3200" b="1" dirty="0">
                <a:solidFill>
                  <a:srgbClr val="0000FF"/>
                </a:solidFill>
                <a:latin typeface="Times New Roman" panose="02020603050405020304" pitchFamily="18" charset="0"/>
                <a:cs typeface="Times New Roman" panose="02020603050405020304" pitchFamily="18" charset="0"/>
              </a:rPr>
              <a:t>.</a:t>
            </a:r>
          </a:p>
        </p:txBody>
      </p:sp>
      <p:sp>
        <p:nvSpPr>
          <p:cNvPr id="5" name="Rectangle 4"/>
          <p:cNvSpPr>
            <a:spLocks noChangeArrowheads="1"/>
          </p:cNvSpPr>
          <p:nvPr/>
        </p:nvSpPr>
        <p:spPr bwMode="auto">
          <a:xfrm>
            <a:off x="1089211" y="3811571"/>
            <a:ext cx="70462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a:solidFill>
                  <a:srgbClr val="0000FF"/>
                </a:solidFill>
                <a:latin typeface="Times New Roman" panose="02020603050405020304" pitchFamily="18" charset="0"/>
                <a:cs typeface="Times New Roman" panose="02020603050405020304" pitchFamily="18" charset="0"/>
              </a:rPr>
              <a:t>C. Ở </a:t>
            </a:r>
            <a:r>
              <a:rPr lang="en-US" altLang="en-US" sz="3200" b="1" dirty="0" err="1">
                <a:solidFill>
                  <a:srgbClr val="0000FF"/>
                </a:solidFill>
                <a:latin typeface="Times New Roman" panose="02020603050405020304" pitchFamily="18" charset="0"/>
                <a:cs typeface="Times New Roman" panose="02020603050405020304" pitchFamily="18" charset="0"/>
              </a:rPr>
              <a:t>trong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biển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tạo</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thành</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các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mỏ</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dầu</a:t>
            </a:r>
            <a:r>
              <a:rPr lang="en-US" altLang="en-US" sz="3200" b="1" dirty="0">
                <a:solidFill>
                  <a:srgbClr val="0000FF"/>
                </a:solidFill>
                <a:latin typeface="Times New Roman" panose="02020603050405020304" pitchFamily="18" charset="0"/>
                <a:cs typeface="Times New Roman" panose="02020603050405020304" pitchFamily="18" charset="0"/>
              </a:rPr>
              <a:t>. </a:t>
            </a:r>
          </a:p>
        </p:txBody>
      </p:sp>
      <p:sp>
        <p:nvSpPr>
          <p:cNvPr id="7" name="Rectangle 6"/>
          <p:cNvSpPr>
            <a:spLocks noChangeArrowheads="1"/>
          </p:cNvSpPr>
          <p:nvPr/>
        </p:nvSpPr>
        <p:spPr bwMode="auto">
          <a:xfrm>
            <a:off x="1051250" y="1980499"/>
            <a:ext cx="76510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a:solidFill>
                  <a:srgbClr val="0000FF"/>
                </a:solidFill>
                <a:latin typeface="Times New Roman" panose="02020603050405020304" pitchFamily="18" charset="0"/>
                <a:cs typeface="Times New Roman" panose="02020603050405020304" pitchFamily="18" charset="0"/>
              </a:rPr>
              <a:t>A. Ở </a:t>
            </a:r>
            <a:r>
              <a:rPr lang="en-US" altLang="en-US" sz="3200" b="1" dirty="0" err="1">
                <a:solidFill>
                  <a:srgbClr val="0000FF"/>
                </a:solidFill>
                <a:latin typeface="Times New Roman" panose="02020603050405020304" pitchFamily="18" charset="0"/>
                <a:cs typeface="Times New Roman" panose="02020603050405020304" pitchFamily="18" charset="0"/>
              </a:rPr>
              <a:t>dưới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đáy</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biển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tạo</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thành</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các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mỏ</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dầu</a:t>
            </a:r>
            <a:r>
              <a:rPr lang="en-US" altLang="en-US" sz="3200" b="1" dirty="0">
                <a:solidFill>
                  <a:srgbClr val="0000FF"/>
                </a:solidFill>
                <a:latin typeface="Times New Roman" panose="02020603050405020304" pitchFamily="18" charset="0"/>
                <a:cs typeface="Times New Roman" panose="02020603050405020304" pitchFamily="18" charset="0"/>
              </a:rPr>
              <a:t>. </a:t>
            </a:r>
          </a:p>
        </p:txBody>
      </p:sp>
      <p:sp>
        <p:nvSpPr>
          <p:cNvPr id="8" name="Rectangle 7"/>
          <p:cNvSpPr>
            <a:spLocks noChangeArrowheads="1"/>
          </p:cNvSpPr>
          <p:nvPr/>
        </p:nvSpPr>
        <p:spPr bwMode="auto">
          <a:xfrm>
            <a:off x="1128479" y="2847306"/>
            <a:ext cx="75737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a:solidFill>
                  <a:srgbClr val="0000FF"/>
                </a:solidFill>
                <a:latin typeface="Times New Roman" panose="02020603050405020304" pitchFamily="18" charset="0"/>
                <a:cs typeface="Times New Roman" panose="02020603050405020304" pitchFamily="18" charset="0"/>
              </a:rPr>
              <a:t>B. Ở </a:t>
            </a:r>
            <a:r>
              <a:rPr lang="en-US" altLang="en-US" sz="3200" b="1" dirty="0" err="1">
                <a:solidFill>
                  <a:srgbClr val="0000FF"/>
                </a:solidFill>
                <a:latin typeface="Times New Roman" panose="02020603050405020304" pitchFamily="18" charset="0"/>
                <a:cs typeface="Times New Roman" panose="02020603050405020304" pitchFamily="18" charset="0"/>
              </a:rPr>
              <a:t>trên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mặt</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đất</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tạo</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thành</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các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mỏ</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dầu</a:t>
            </a:r>
            <a:r>
              <a:rPr lang="en-US" altLang="en-US" sz="3200" b="1" dirty="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1706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
                                        </p:tgtEl>
                                        <p:attrNameLst>
                                          <p:attrName>style.color</p:attrName>
                                        </p:attrNameLst>
                                      </p:cBhvr>
                                      <p:by>
                                        <p:hsl h="7200000" s="0" l="0"/>
                                      </p:by>
                                    </p:animClr>
                                    <p:animClr clrSpc="hsl" dir="cw">
                                      <p:cBhvr>
                                        <p:cTn id="7" dur="500" fill="hold"/>
                                        <p:tgtEl>
                                          <p:spTgt spid="4"/>
                                        </p:tgtEl>
                                        <p:attrNameLst>
                                          <p:attrName>fillcolor</p:attrName>
                                        </p:attrNameLst>
                                      </p:cBhvr>
                                      <p:by>
                                        <p:hsl h="7200000" s="0" l="0"/>
                                      </p:by>
                                    </p:animClr>
                                    <p:animClr clrSpc="hsl" dir="cw">
                                      <p:cBhvr>
                                        <p:cTn id="8" dur="500" fill="hold"/>
                                        <p:tgtEl>
                                          <p:spTgt spid="4"/>
                                        </p:tgtEl>
                                        <p:attrNameLst>
                                          <p:attrName>stroke.color</p:attrName>
                                        </p:attrNameLst>
                                      </p:cBhvr>
                                      <p:by>
                                        <p:hsl h="7200000" s="0" l="0"/>
                                      </p:by>
                                    </p:animClr>
                                    <p:set>
                                      <p:cBhvr>
                                        <p:cTn id="9"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4111114444"/>
          <p:cNvPicPr>
            <a:picLocks noChangeAspect="1"/>
          </p:cNvPicPr>
          <p:nvPr/>
        </p:nvPicPr>
        <p:blipFill>
          <a:blip r:embed="rId2"/>
          <a:stretch>
            <a:fillRect/>
          </a:stretch>
        </p:blipFill>
        <p:spPr>
          <a:xfrm>
            <a:off x="541744" y="610070"/>
            <a:ext cx="5524500" cy="6096000"/>
          </a:xfrm>
          <a:prstGeom prst="rect">
            <a:avLst/>
          </a:prstGeom>
          <a:solidFill>
            <a:schemeClr val="bg1"/>
          </a:solidFill>
          <a:ln w="25400">
            <a:solidFill>
              <a:srgbClr val="FF0000"/>
            </a:solidFill>
          </a:ln>
        </p:spPr>
      </p:pic>
      <p:sp>
        <p:nvSpPr>
          <p:cNvPr id="2" name="TextBox 1"/>
          <p:cNvSpPr txBox="1"/>
          <p:nvPr/>
        </p:nvSpPr>
        <p:spPr>
          <a:xfrm>
            <a:off x="255494" y="25295"/>
            <a:ext cx="6952130" cy="584775"/>
          </a:xfrm>
          <a:prstGeom prst="rect">
            <a:avLst/>
          </a:prstGeom>
          <a:noFill/>
        </p:spPr>
        <p:txBody>
          <a:bodyPr wrap="square" rtlCol="0">
            <a:spAutoFit/>
          </a:bodyPr>
          <a:lstStyle/>
          <a:p>
            <a:r>
              <a:rPr lang="en-US" sz="3200" b="1" dirty="0" err="1">
                <a:solidFill>
                  <a:srgbClr val="0000FF"/>
                </a:solidFill>
                <a:latin typeface="Times New Roman" panose="02020603050405020304" pitchFamily="18" charset="0"/>
                <a:cs typeface="Times New Roman" panose="02020603050405020304" pitchFamily="18" charset="0"/>
              </a:rPr>
              <a:t>Hình</a:t>
            </a:r>
            <a:r>
              <a:rPr lang="en-US" sz="3200" b="1" dirty="0">
                <a:solidFill>
                  <a:srgbClr val="0000FF"/>
                </a:solidFill>
                <a:latin typeface="Times New Roman" panose="02020603050405020304" pitchFamily="18" charset="0"/>
                <a:cs typeface="Times New Roman" panose="02020603050405020304" pitchFamily="18" charset="0"/>
              </a:rPr>
              <a:t> 4.16. </a:t>
            </a:r>
            <a:r>
              <a:rPr lang="en-US" sz="3200" b="1" dirty="0" err="1">
                <a:solidFill>
                  <a:srgbClr val="0000FF"/>
                </a:solidFill>
                <a:latin typeface="Times New Roman" panose="02020603050405020304" pitchFamily="18" charset="0"/>
                <a:cs typeface="Times New Roman" panose="02020603050405020304" pitchFamily="18" charset="0"/>
              </a:rPr>
              <a:t>Mỏ</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dầu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khai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thác</a:t>
            </a:r>
            <a:endParaRPr 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841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ChangeArrowheads="1"/>
          </p:cNvSpPr>
          <p:nvPr/>
        </p:nvSpPr>
        <p:spPr bwMode="auto">
          <a:xfrm>
            <a:off x="1083935" y="765776"/>
            <a:ext cx="74882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3. </a:t>
            </a:r>
            <a:r>
              <a:rPr lang="en-US" altLang="en-US" sz="3200" b="1" dirty="0" err="1">
                <a:solidFill>
                  <a:srgbClr val="0000FF"/>
                </a:solidFill>
                <a:latin typeface="Times New Roman" panose="02020603050405020304" pitchFamily="18" charset="0"/>
                <a:cs typeface="Times New Roman" panose="02020603050405020304" pitchFamily="18" charset="0"/>
              </a:rPr>
              <a:t>Mỏ</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dầu</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thường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có</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ba</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lớp</a:t>
            </a:r>
            <a:r>
              <a:rPr lang="en-US" altLang="en-US" sz="3200" b="1" dirty="0">
                <a:solidFill>
                  <a:srgbClr val="0000FF"/>
                </a:solidFill>
                <a:latin typeface="Times New Roman" panose="02020603050405020304" pitchFamily="18" charset="0"/>
                <a:cs typeface="Times New Roman" panose="02020603050405020304" pitchFamily="18" charset="0"/>
              </a:rPr>
              <a:t>:</a:t>
            </a:r>
          </a:p>
        </p:txBody>
      </p:sp>
      <p:sp>
        <p:nvSpPr>
          <p:cNvPr id="4" name="Rectangle 3"/>
          <p:cNvSpPr>
            <a:spLocks noChangeArrowheads="1"/>
          </p:cNvSpPr>
          <p:nvPr/>
        </p:nvSpPr>
        <p:spPr bwMode="auto">
          <a:xfrm>
            <a:off x="1333172" y="2742781"/>
            <a:ext cx="73525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a:solidFill>
                  <a:srgbClr val="0000FF"/>
                </a:solidFill>
                <a:latin typeface="Times New Roman" panose="02020603050405020304" pitchFamily="18" charset="0"/>
                <a:cs typeface="Times New Roman" panose="02020603050405020304" pitchFamily="18" charset="0"/>
              </a:rPr>
              <a:t>B. </a:t>
            </a:r>
            <a:r>
              <a:rPr lang="en-US" altLang="en-US" sz="3200" b="1" dirty="0" err="1">
                <a:solidFill>
                  <a:srgbClr val="0000FF"/>
                </a:solidFill>
                <a:latin typeface="Times New Roman" panose="02020603050405020304" pitchFamily="18" charset="0"/>
                <a:cs typeface="Times New Roman" panose="02020603050405020304" pitchFamily="18" charset="0"/>
              </a:rPr>
              <a:t>lớp</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khí</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lớp</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dầu</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lỏng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lớp</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nước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mặn</a:t>
            </a:r>
            <a:r>
              <a:rPr lang="en-US" altLang="en-US" sz="3200" b="1" dirty="0">
                <a:solidFill>
                  <a:srgbClr val="0000FF"/>
                </a:solidFill>
                <a:latin typeface="Times New Roman" panose="02020603050405020304" pitchFamily="18" charset="0"/>
                <a:cs typeface="Times New Roman" panose="02020603050405020304" pitchFamily="18" charset="0"/>
              </a:rPr>
              <a:t>.</a:t>
            </a:r>
          </a:p>
        </p:txBody>
      </p:sp>
      <p:sp>
        <p:nvSpPr>
          <p:cNvPr id="5" name="Rectangle 4"/>
          <p:cNvSpPr>
            <a:spLocks noChangeArrowheads="1"/>
          </p:cNvSpPr>
          <p:nvPr/>
        </p:nvSpPr>
        <p:spPr bwMode="auto">
          <a:xfrm>
            <a:off x="1237129" y="3826827"/>
            <a:ext cx="73350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a:solidFill>
                  <a:srgbClr val="0000FF"/>
                </a:solidFill>
                <a:latin typeface="Times New Roman" panose="02020603050405020304" pitchFamily="18" charset="0"/>
                <a:cs typeface="Times New Roman" panose="02020603050405020304" pitchFamily="18" charset="0"/>
              </a:rPr>
              <a:t>C. </a:t>
            </a:r>
            <a:r>
              <a:rPr lang="en-US" altLang="en-US" sz="3200" b="1" dirty="0" err="1">
                <a:solidFill>
                  <a:srgbClr val="0000FF"/>
                </a:solidFill>
                <a:latin typeface="Times New Roman" panose="02020603050405020304" pitchFamily="18" charset="0"/>
                <a:cs typeface="Times New Roman" panose="02020603050405020304" pitchFamily="18" charset="0"/>
              </a:rPr>
              <a:t>lớp</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nước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mặn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lớp</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khí</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lớp</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dầu</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lỏng</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sp>
        <p:nvSpPr>
          <p:cNvPr id="7" name="Rectangle 6"/>
          <p:cNvSpPr>
            <a:spLocks noChangeArrowheads="1"/>
          </p:cNvSpPr>
          <p:nvPr/>
        </p:nvSpPr>
        <p:spPr bwMode="auto">
          <a:xfrm>
            <a:off x="1260942" y="1798508"/>
            <a:ext cx="73112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a:solidFill>
                  <a:srgbClr val="0000FF"/>
                </a:solidFill>
                <a:latin typeface="Times New Roman" panose="02020603050405020304" pitchFamily="18" charset="0"/>
                <a:cs typeface="Times New Roman" panose="02020603050405020304" pitchFamily="18" charset="0"/>
              </a:rPr>
              <a:t>A. </a:t>
            </a:r>
            <a:r>
              <a:rPr lang="en-US" altLang="en-US" sz="3200" b="1" dirty="0" err="1">
                <a:solidFill>
                  <a:srgbClr val="0000FF"/>
                </a:solidFill>
                <a:latin typeface="Times New Roman" panose="02020603050405020304" pitchFamily="18" charset="0"/>
                <a:cs typeface="Times New Roman" panose="02020603050405020304" pitchFamily="18" charset="0"/>
              </a:rPr>
              <a:t>lớp</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dầu</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lỏng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lớp</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khí</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lớp</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nhước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mặn</a:t>
            </a:r>
            <a:r>
              <a:rPr lang="en-US" altLang="en-US" sz="32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p:cNvSpPr>
            <a:spLocks noChangeArrowheads="1"/>
          </p:cNvSpPr>
          <p:nvPr/>
        </p:nvSpPr>
        <p:spPr bwMode="auto">
          <a:xfrm>
            <a:off x="1237129" y="4753490"/>
            <a:ext cx="71000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a:solidFill>
                  <a:srgbClr val="0000FF"/>
                </a:solidFill>
                <a:latin typeface="Times New Roman" panose="02020603050405020304" pitchFamily="18" charset="0"/>
                <a:cs typeface="Times New Roman" panose="02020603050405020304" pitchFamily="18" charset="0"/>
              </a:rPr>
              <a:t>D. </a:t>
            </a:r>
            <a:r>
              <a:rPr lang="en-US" altLang="en-US" sz="3200" b="1" dirty="0" err="1">
                <a:solidFill>
                  <a:srgbClr val="0000FF"/>
                </a:solidFill>
                <a:latin typeface="Times New Roman" panose="02020603050405020304" pitchFamily="18" charset="0"/>
                <a:cs typeface="Times New Roman" panose="02020603050405020304" pitchFamily="18" charset="0"/>
              </a:rPr>
              <a:t>lớp</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khí</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lớp</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nước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mặn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lớp</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dầu</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lỏng</a:t>
            </a:r>
            <a:r>
              <a:rPr lang="en-US" altLang="en-US" sz="32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7351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
                                        </p:tgtEl>
                                        <p:attrNameLst>
                                          <p:attrName>style.color</p:attrName>
                                        </p:attrNameLst>
                                      </p:cBhvr>
                                      <p:by>
                                        <p:hsl h="7200000" s="0" l="0"/>
                                      </p:by>
                                    </p:animClr>
                                    <p:animClr clrSpc="hsl" dir="cw">
                                      <p:cBhvr>
                                        <p:cTn id="7" dur="500" fill="hold"/>
                                        <p:tgtEl>
                                          <p:spTgt spid="4"/>
                                        </p:tgtEl>
                                        <p:attrNameLst>
                                          <p:attrName>fillcolor</p:attrName>
                                        </p:attrNameLst>
                                      </p:cBhvr>
                                      <p:by>
                                        <p:hsl h="7200000" s="0" l="0"/>
                                      </p:by>
                                    </p:animClr>
                                    <p:animClr clrSpc="hsl" dir="cw">
                                      <p:cBhvr>
                                        <p:cTn id="8" dur="500" fill="hold"/>
                                        <p:tgtEl>
                                          <p:spTgt spid="4"/>
                                        </p:tgtEl>
                                        <p:attrNameLst>
                                          <p:attrName>stroke.color</p:attrName>
                                        </p:attrNameLst>
                                      </p:cBhvr>
                                      <p:by>
                                        <p:hsl h="7200000" s="0" l="0"/>
                                      </p:by>
                                    </p:animClr>
                                    <p:set>
                                      <p:cBhvr>
                                        <p:cTn id="9"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4111114444"/>
          <p:cNvPicPr>
            <a:picLocks noChangeAspect="1"/>
          </p:cNvPicPr>
          <p:nvPr/>
        </p:nvPicPr>
        <p:blipFill>
          <a:blip r:embed="rId2"/>
          <a:stretch>
            <a:fillRect/>
          </a:stretch>
        </p:blipFill>
        <p:spPr>
          <a:xfrm>
            <a:off x="1509932" y="677592"/>
            <a:ext cx="5524500" cy="6096000"/>
          </a:xfrm>
          <a:prstGeom prst="rect">
            <a:avLst/>
          </a:prstGeom>
          <a:solidFill>
            <a:schemeClr val="bg1"/>
          </a:solidFill>
          <a:ln w="25400">
            <a:solidFill>
              <a:srgbClr val="FF0000"/>
            </a:solidFill>
          </a:ln>
        </p:spPr>
      </p:pic>
      <p:sp>
        <p:nvSpPr>
          <p:cNvPr id="2" name="TextBox 1"/>
          <p:cNvSpPr txBox="1"/>
          <p:nvPr/>
        </p:nvSpPr>
        <p:spPr>
          <a:xfrm>
            <a:off x="1358153" y="25295"/>
            <a:ext cx="6952130" cy="584775"/>
          </a:xfrm>
          <a:prstGeom prst="rect">
            <a:avLst/>
          </a:prstGeom>
          <a:noFill/>
        </p:spPr>
        <p:txBody>
          <a:bodyPr wrap="square" rtlCol="0">
            <a:spAutoFit/>
          </a:bodyPr>
          <a:lstStyle/>
          <a:p>
            <a:r>
              <a:rPr lang="en-US" sz="3200" b="1" dirty="0" err="1">
                <a:solidFill>
                  <a:srgbClr val="0000FF"/>
                </a:solidFill>
                <a:latin typeface="Times New Roman" panose="02020603050405020304" pitchFamily="18" charset="0"/>
                <a:cs typeface="Times New Roman" panose="02020603050405020304" pitchFamily="18" charset="0"/>
              </a:rPr>
              <a:t>Hình</a:t>
            </a:r>
            <a:r>
              <a:rPr lang="en-US" sz="3200" b="1" dirty="0">
                <a:solidFill>
                  <a:srgbClr val="0000FF"/>
                </a:solidFill>
                <a:latin typeface="Times New Roman" panose="02020603050405020304" pitchFamily="18" charset="0"/>
                <a:cs typeface="Times New Roman" panose="02020603050405020304" pitchFamily="18" charset="0"/>
              </a:rPr>
              <a:t> 4.16. </a:t>
            </a:r>
            <a:r>
              <a:rPr lang="en-US" sz="3200" b="1" dirty="0" err="1">
                <a:solidFill>
                  <a:srgbClr val="0000FF"/>
                </a:solidFill>
                <a:latin typeface="Times New Roman" panose="02020603050405020304" pitchFamily="18" charset="0"/>
                <a:cs typeface="Times New Roman" panose="02020603050405020304" pitchFamily="18" charset="0"/>
              </a:rPr>
              <a:t>Mỏ</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dầu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khai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thác</a:t>
            </a:r>
            <a:endParaRPr 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5328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ChangeArrowheads="1"/>
          </p:cNvSpPr>
          <p:nvPr/>
        </p:nvSpPr>
        <p:spPr bwMode="auto">
          <a:xfrm>
            <a:off x="787074" y="805801"/>
            <a:ext cx="82502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4. </a:t>
            </a:r>
            <a:r>
              <a:rPr lang="en-US" altLang="en-US" sz="3200" b="1" dirty="0" err="1">
                <a:solidFill>
                  <a:srgbClr val="0000FF"/>
                </a:solidFill>
                <a:latin typeface="Times New Roman" panose="02020603050405020304" pitchFamily="18" charset="0"/>
                <a:cs typeface="Times New Roman" panose="02020603050405020304" pitchFamily="18" charset="0"/>
              </a:rPr>
              <a:t>Dầu</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mỏ</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được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khai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thác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như</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thế</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nào</a:t>
            </a:r>
            <a:r>
              <a:rPr lang="en-US" altLang="en-US" sz="3200" b="1" dirty="0">
                <a:solidFill>
                  <a:srgbClr val="0000FF"/>
                </a:solidFill>
                <a:latin typeface="Times New Roman" panose="02020603050405020304" pitchFamily="18" charset="0"/>
                <a:cs typeface="Times New Roman" panose="02020603050405020304" pitchFamily="18" charset="0"/>
              </a:rPr>
              <a:t>?</a:t>
            </a:r>
          </a:p>
        </p:txBody>
      </p:sp>
      <p:sp>
        <p:nvSpPr>
          <p:cNvPr id="4" name="Rectangle 3"/>
          <p:cNvSpPr>
            <a:spLocks noChangeArrowheads="1"/>
          </p:cNvSpPr>
          <p:nvPr/>
        </p:nvSpPr>
        <p:spPr bwMode="auto">
          <a:xfrm>
            <a:off x="1237129" y="3808860"/>
            <a:ext cx="97083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a:solidFill>
                  <a:srgbClr val="0000FF"/>
                </a:solidFill>
                <a:latin typeface="Times New Roman" panose="02020603050405020304" pitchFamily="18" charset="0"/>
                <a:cs typeface="Times New Roman" panose="02020603050405020304" pitchFamily="18" charset="0"/>
              </a:rPr>
              <a:t>C. </a:t>
            </a:r>
            <a:r>
              <a:rPr lang="en-US" altLang="en-US" sz="3200" b="1" dirty="0" err="1">
                <a:solidFill>
                  <a:srgbClr val="0000FF"/>
                </a:solidFill>
                <a:latin typeface="Times New Roman" panose="02020603050405020304" pitchFamily="18" charset="0"/>
                <a:cs typeface="Times New Roman" panose="02020603050405020304" pitchFamily="18" charset="0"/>
              </a:rPr>
              <a:t>Khoang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xuống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lớp</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dầu</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lỏng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dầu</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tự</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phun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lên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bơm</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nước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hoặc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không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khí</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xuống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để</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đẩy</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dầu</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lên</a:t>
            </a:r>
            <a:r>
              <a:rPr lang="en-US" altLang="en-US" sz="3200" b="1" dirty="0">
                <a:solidFill>
                  <a:srgbClr val="0000FF"/>
                </a:solidFill>
                <a:latin typeface="Times New Roman" panose="02020603050405020304" pitchFamily="18" charset="0"/>
                <a:cs typeface="Times New Roman" panose="02020603050405020304" pitchFamily="18" charset="0"/>
              </a:rPr>
              <a:t>.</a:t>
            </a:r>
          </a:p>
        </p:txBody>
      </p:sp>
      <p:sp>
        <p:nvSpPr>
          <p:cNvPr id="5" name="Rectangle 4"/>
          <p:cNvSpPr>
            <a:spLocks noChangeArrowheads="1"/>
          </p:cNvSpPr>
          <p:nvPr/>
        </p:nvSpPr>
        <p:spPr bwMode="auto">
          <a:xfrm>
            <a:off x="1260942" y="3073248"/>
            <a:ext cx="93262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a:solidFill>
                  <a:srgbClr val="0000FF"/>
                </a:solidFill>
                <a:latin typeface="Times New Roman" panose="02020603050405020304" pitchFamily="18" charset="0"/>
                <a:cs typeface="Times New Roman" panose="02020603050405020304" pitchFamily="18" charset="0"/>
              </a:rPr>
              <a:t>B. </a:t>
            </a:r>
            <a:r>
              <a:rPr lang="en-US" altLang="en-US" sz="3200" b="1" dirty="0" err="1">
                <a:solidFill>
                  <a:srgbClr val="0000FF"/>
                </a:solidFill>
                <a:latin typeface="Times New Roman" panose="02020603050405020304" pitchFamily="18" charset="0"/>
                <a:cs typeface="Times New Roman" panose="02020603050405020304" pitchFamily="18" charset="0"/>
              </a:rPr>
              <a:t>Khoang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xuống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mỏ</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dầu</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múc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dầu</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mỏ</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lên</a:t>
            </a:r>
            <a:r>
              <a:rPr lang="en-US" altLang="en-US" sz="3200" b="1" dirty="0">
                <a:solidFill>
                  <a:srgbClr val="0000FF"/>
                </a:solidFill>
                <a:latin typeface="Times New Roman" panose="02020603050405020304" pitchFamily="18" charset="0"/>
                <a:cs typeface="Times New Roman" panose="02020603050405020304" pitchFamily="18" charset="0"/>
              </a:rPr>
              <a:t>.</a:t>
            </a:r>
          </a:p>
        </p:txBody>
      </p:sp>
      <p:sp>
        <p:nvSpPr>
          <p:cNvPr id="7" name="Rectangle 6"/>
          <p:cNvSpPr>
            <a:spLocks noChangeArrowheads="1"/>
          </p:cNvSpPr>
          <p:nvPr/>
        </p:nvSpPr>
        <p:spPr bwMode="auto">
          <a:xfrm>
            <a:off x="1260942" y="1798507"/>
            <a:ext cx="818330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a:solidFill>
                  <a:srgbClr val="0000FF"/>
                </a:solidFill>
                <a:latin typeface="Times New Roman" panose="02020603050405020304" pitchFamily="18" charset="0"/>
                <a:cs typeface="Times New Roman" panose="02020603050405020304" pitchFamily="18" charset="0"/>
              </a:rPr>
              <a:t>A. </a:t>
            </a:r>
            <a:r>
              <a:rPr lang="en-US" altLang="en-US" sz="3200" b="1" dirty="0" err="1">
                <a:solidFill>
                  <a:srgbClr val="0000FF"/>
                </a:solidFill>
                <a:latin typeface="Times New Roman" panose="02020603050405020304" pitchFamily="18" charset="0"/>
                <a:cs typeface="Times New Roman" panose="02020603050405020304" pitchFamily="18" charset="0"/>
              </a:rPr>
              <a:t>Khoang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xuống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lớp</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dầu</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lỏng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dùng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máy</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bơm</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bơm</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dầu</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lên</a:t>
            </a:r>
            <a:r>
              <a:rPr lang="en-US" altLang="en-US" sz="32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p:cNvSpPr>
            <a:spLocks noChangeArrowheads="1"/>
          </p:cNvSpPr>
          <p:nvPr/>
        </p:nvSpPr>
        <p:spPr bwMode="auto">
          <a:xfrm>
            <a:off x="1237129" y="5194386"/>
            <a:ext cx="59344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a:solidFill>
                  <a:srgbClr val="0000FF"/>
                </a:solidFill>
                <a:latin typeface="Times New Roman" panose="02020603050405020304" pitchFamily="18" charset="0"/>
                <a:cs typeface="Times New Roman" panose="02020603050405020304" pitchFamily="18" charset="0"/>
              </a:rPr>
              <a:t>D. </a:t>
            </a:r>
            <a:r>
              <a:rPr lang="en-US" altLang="en-US" sz="3200" b="1" dirty="0" err="1">
                <a:solidFill>
                  <a:srgbClr val="0000FF"/>
                </a:solidFill>
                <a:latin typeface="Times New Roman" panose="02020603050405020304" pitchFamily="18" charset="0"/>
                <a:cs typeface="Times New Roman" panose="02020603050405020304" pitchFamily="18" charset="0"/>
              </a:rPr>
              <a:t>Khoang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xuống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lớp</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dầu</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lỏng</a:t>
            </a:r>
            <a:r>
              <a:rPr lang="en-US" altLang="en-US" sz="32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9774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
                                        </p:tgtEl>
                                        <p:attrNameLst>
                                          <p:attrName>style.color</p:attrName>
                                        </p:attrNameLst>
                                      </p:cBhvr>
                                      <p:by>
                                        <p:hsl h="7200000" s="0" l="0"/>
                                      </p:by>
                                    </p:animClr>
                                    <p:animClr clrSpc="hsl" dir="cw">
                                      <p:cBhvr>
                                        <p:cTn id="7" dur="500" fill="hold"/>
                                        <p:tgtEl>
                                          <p:spTgt spid="4"/>
                                        </p:tgtEl>
                                        <p:attrNameLst>
                                          <p:attrName>fillcolor</p:attrName>
                                        </p:attrNameLst>
                                      </p:cBhvr>
                                      <p:by>
                                        <p:hsl h="7200000" s="0" l="0"/>
                                      </p:by>
                                    </p:animClr>
                                    <p:animClr clrSpc="hsl" dir="cw">
                                      <p:cBhvr>
                                        <p:cTn id="8" dur="500" fill="hold"/>
                                        <p:tgtEl>
                                          <p:spTgt spid="4"/>
                                        </p:tgtEl>
                                        <p:attrNameLst>
                                          <p:attrName>stroke.color</p:attrName>
                                        </p:attrNameLst>
                                      </p:cBhvr>
                                      <p:by>
                                        <p:hsl h="7200000" s="0" l="0"/>
                                      </p:by>
                                    </p:animClr>
                                    <p:set>
                                      <p:cBhvr>
                                        <p:cTn id="9"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4111114444"/>
          <p:cNvPicPr>
            <a:picLocks noChangeAspect="1"/>
          </p:cNvPicPr>
          <p:nvPr/>
        </p:nvPicPr>
        <p:blipFill>
          <a:blip r:embed="rId2"/>
          <a:stretch>
            <a:fillRect/>
          </a:stretch>
        </p:blipFill>
        <p:spPr>
          <a:xfrm>
            <a:off x="1509932" y="677592"/>
            <a:ext cx="5524500" cy="6096000"/>
          </a:xfrm>
          <a:prstGeom prst="rect">
            <a:avLst/>
          </a:prstGeom>
          <a:solidFill>
            <a:schemeClr val="bg1"/>
          </a:solidFill>
          <a:ln w="25400">
            <a:solidFill>
              <a:srgbClr val="FF0000"/>
            </a:solidFill>
          </a:ln>
        </p:spPr>
      </p:pic>
      <p:sp>
        <p:nvSpPr>
          <p:cNvPr id="12311" name="AutoShape 12"/>
          <p:cNvSpPr/>
          <p:nvPr/>
        </p:nvSpPr>
        <p:spPr>
          <a:xfrm>
            <a:off x="3662580" y="3467100"/>
            <a:ext cx="90269" cy="685800"/>
          </a:xfrm>
          <a:prstGeom prst="upArrow">
            <a:avLst>
              <a:gd name="adj1" fmla="val 50000"/>
              <a:gd name="adj2" fmla="val 112500"/>
            </a:avLst>
          </a:prstGeom>
          <a:solidFill>
            <a:srgbClr val="0000CC"/>
          </a:solidFill>
          <a:ln w="9525" cap="flat" cmpd="sng">
            <a:solidFill>
              <a:srgbClr val="0033CC"/>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endParaRPr lang="vi-VN" altLang="en-US">
              <a:solidFill>
                <a:srgbClr val="0000CC"/>
              </a:solidFill>
              <a:latin typeface="Times New Roman" panose="02020603050405020304" pitchFamily="18" charset="0"/>
              <a:cs typeface="Times New Roman" panose="02020603050405020304" pitchFamily="18" charset="0"/>
            </a:endParaRPr>
          </a:p>
        </p:txBody>
      </p:sp>
      <p:sp>
        <p:nvSpPr>
          <p:cNvPr id="12312" name="Text Box 13"/>
          <p:cNvSpPr txBox="1"/>
          <p:nvPr/>
        </p:nvSpPr>
        <p:spPr>
          <a:xfrm>
            <a:off x="3012430" y="4079045"/>
            <a:ext cx="914400" cy="5842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50000"/>
              </a:spcBef>
              <a:buNone/>
            </a:pPr>
            <a:r>
              <a:rPr lang="en-US" altLang="en-US" b="1" dirty="0" err="1">
                <a:solidFill>
                  <a:srgbClr val="0000CC"/>
                </a:solidFill>
                <a:latin typeface="Times New Roman" panose="02020603050405020304" pitchFamily="18" charset="0"/>
                <a:cs typeface="Times New Roman" panose="02020603050405020304" pitchFamily="18" charset="0"/>
              </a:rPr>
              <a:t>Khí</a:t>
            </a:r>
            <a:endParaRPr lang="en-US" altLang="en-US" b="1" dirty="0">
              <a:solidFill>
                <a:srgbClr val="0000CC"/>
              </a:solidFill>
              <a:latin typeface="Times New Roman" panose="02020603050405020304" pitchFamily="18" charset="0"/>
              <a:cs typeface="Times New Roman" panose="02020603050405020304" pitchFamily="18" charset="0"/>
            </a:endParaRPr>
          </a:p>
        </p:txBody>
      </p:sp>
      <p:sp>
        <p:nvSpPr>
          <p:cNvPr id="12309" name="AutoShape 16"/>
          <p:cNvSpPr/>
          <p:nvPr/>
        </p:nvSpPr>
        <p:spPr>
          <a:xfrm>
            <a:off x="5353050" y="3429000"/>
            <a:ext cx="152400" cy="685800"/>
          </a:xfrm>
          <a:prstGeom prst="upArrow">
            <a:avLst>
              <a:gd name="adj1" fmla="val 50000"/>
              <a:gd name="adj2" fmla="val 112500"/>
            </a:avLst>
          </a:prstGeom>
          <a:solidFill>
            <a:srgbClr val="FF0000"/>
          </a:solidFill>
          <a:ln w="9525" cap="flat" cmpd="sng">
            <a:solidFill>
              <a:srgbClr val="FFF3EB"/>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endParaRPr lang="vi-VN" altLang="en-US">
              <a:solidFill>
                <a:srgbClr val="0000CC"/>
              </a:solidFill>
              <a:latin typeface="Times New Roman" panose="02020603050405020304" pitchFamily="18" charset="0"/>
              <a:cs typeface="Times New Roman" panose="02020603050405020304" pitchFamily="18" charset="0"/>
            </a:endParaRPr>
          </a:p>
        </p:txBody>
      </p:sp>
      <p:sp>
        <p:nvSpPr>
          <p:cNvPr id="12310" name="Text Box 17"/>
          <p:cNvSpPr txBox="1"/>
          <p:nvPr/>
        </p:nvSpPr>
        <p:spPr>
          <a:xfrm>
            <a:off x="4681673" y="3914726"/>
            <a:ext cx="914400" cy="5842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50000"/>
              </a:spcBef>
              <a:buNone/>
            </a:pPr>
            <a:r>
              <a:rPr lang="en-US" altLang="en-US" b="1" dirty="0" err="1">
                <a:solidFill>
                  <a:srgbClr val="FF0000"/>
                </a:solidFill>
                <a:latin typeface="Times New Roman" panose="02020603050405020304" pitchFamily="18" charset="0"/>
                <a:cs typeface="Times New Roman" panose="02020603050405020304" pitchFamily="18" charset="0"/>
              </a:rPr>
              <a:t>Dầu</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46" name="Rectangle 11"/>
          <p:cNvSpPr/>
          <p:nvPr/>
        </p:nvSpPr>
        <p:spPr>
          <a:xfrm>
            <a:off x="5580501" y="3060460"/>
            <a:ext cx="195483" cy="2819400"/>
          </a:xfrm>
          <a:prstGeom prst="rect">
            <a:avLst/>
          </a:prstGeom>
          <a:solidFill>
            <a:srgbClr val="FF66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endParaRPr lang="vi-VN" altLang="en-US">
              <a:solidFill>
                <a:srgbClr val="0000CC"/>
              </a:solidFill>
              <a:latin typeface="Times New Roman" panose="02020603050405020304" pitchFamily="18" charset="0"/>
              <a:cs typeface="Times New Roman" panose="02020603050405020304" pitchFamily="18" charset="0"/>
            </a:endParaRPr>
          </a:p>
        </p:txBody>
      </p:sp>
      <p:sp>
        <p:nvSpPr>
          <p:cNvPr id="47" name="Rectangle 10"/>
          <p:cNvSpPr/>
          <p:nvPr/>
        </p:nvSpPr>
        <p:spPr>
          <a:xfrm>
            <a:off x="3801124" y="3086100"/>
            <a:ext cx="238857" cy="2133600"/>
          </a:xfrm>
          <a:prstGeom prst="rect">
            <a:avLst/>
          </a:prstGeom>
          <a:solidFill>
            <a:srgbClr val="0000CC"/>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endParaRPr lang="vi-VN" altLang="en-US">
              <a:solidFill>
                <a:srgbClr val="0000CC"/>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358153" y="25295"/>
            <a:ext cx="6952130" cy="584775"/>
          </a:xfrm>
          <a:prstGeom prst="rect">
            <a:avLst/>
          </a:prstGeom>
          <a:noFill/>
        </p:spPr>
        <p:txBody>
          <a:bodyPr wrap="square" rtlCol="0">
            <a:spAutoFit/>
          </a:bodyPr>
          <a:lstStyle/>
          <a:p>
            <a:r>
              <a:rPr lang="en-US" sz="3200" b="1" dirty="0" err="1">
                <a:solidFill>
                  <a:srgbClr val="0000FF"/>
                </a:solidFill>
                <a:latin typeface="Times New Roman" panose="02020603050405020304" pitchFamily="18" charset="0"/>
                <a:cs typeface="Times New Roman" panose="02020603050405020304" pitchFamily="18" charset="0"/>
              </a:rPr>
              <a:t>Hình</a:t>
            </a:r>
            <a:r>
              <a:rPr lang="en-US" sz="3200" b="1" dirty="0">
                <a:solidFill>
                  <a:srgbClr val="0000FF"/>
                </a:solidFill>
                <a:latin typeface="Times New Roman" panose="02020603050405020304" pitchFamily="18" charset="0"/>
                <a:cs typeface="Times New Roman" panose="02020603050405020304" pitchFamily="18" charset="0"/>
              </a:rPr>
              <a:t> 4.16. </a:t>
            </a:r>
            <a:r>
              <a:rPr lang="en-US" sz="3200" b="1" dirty="0" err="1">
                <a:solidFill>
                  <a:srgbClr val="0000FF"/>
                </a:solidFill>
                <a:latin typeface="Times New Roman" panose="02020603050405020304" pitchFamily="18" charset="0"/>
                <a:cs typeface="Times New Roman" panose="02020603050405020304" pitchFamily="18" charset="0"/>
              </a:rPr>
              <a:t>Mỏ</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dầu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khai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thác</a:t>
            </a:r>
            <a:endParaRPr 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601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3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3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3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309"/>
                                        </p:tgtEl>
                                        <p:attrNameLst>
                                          <p:attrName>style.visibility</p:attrName>
                                        </p:attrNameLst>
                                      </p:cBhvr>
                                      <p:to>
                                        <p:strVal val="visible"/>
                                      </p:to>
                                    </p:set>
                                  </p:childTnLst>
                                </p:cTn>
                              </p:par>
                              <p:par>
                                <p:cTn id="19" presetID="12" presetClass="entr" presetSubtype="4" repeatCount="indefinite"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slide(fromBottom)">
                                      <p:cBhvr>
                                        <p:cTn id="21" dur="2000"/>
                                        <p:tgtEl>
                                          <p:spTgt spid="46"/>
                                        </p:tgtEl>
                                      </p:cBhvr>
                                    </p:animEffect>
                                  </p:childTnLst>
                                </p:cTn>
                              </p:par>
                              <p:par>
                                <p:cTn id="22" presetID="12" presetClass="entr" presetSubtype="4" repeatCount="indefinite"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slide(fromBottom)">
                                      <p:cBhvr>
                                        <p:cTn id="24"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1" grpId="0" animBg="1"/>
      <p:bldP spid="12312" grpId="0"/>
      <p:bldP spid="12309" grpId="0" animBg="1"/>
      <p:bldP spid="12310" grpId="0"/>
      <p:bldP spid="46" grpId="0" animBg="1"/>
      <p:bldP spid="46" grpId="1" animBg="1"/>
      <p:bldP spid="47" grpId="0" animBg="1"/>
      <p:bldP spid="4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4111114444"/>
          <p:cNvPicPr>
            <a:picLocks noChangeAspect="1"/>
          </p:cNvPicPr>
          <p:nvPr/>
        </p:nvPicPr>
        <p:blipFill>
          <a:blip r:embed="rId2"/>
          <a:stretch>
            <a:fillRect/>
          </a:stretch>
        </p:blipFill>
        <p:spPr>
          <a:xfrm>
            <a:off x="1509932" y="677592"/>
            <a:ext cx="5524500" cy="6096000"/>
          </a:xfrm>
          <a:prstGeom prst="rect">
            <a:avLst/>
          </a:prstGeom>
          <a:solidFill>
            <a:srgbClr val="FF0000"/>
          </a:solidFill>
          <a:ln w="25400">
            <a:solidFill>
              <a:schemeClr val="bg1"/>
            </a:solidFill>
          </a:ln>
        </p:spPr>
      </p:pic>
      <p:sp>
        <p:nvSpPr>
          <p:cNvPr id="12311" name="AutoShape 12"/>
          <p:cNvSpPr/>
          <p:nvPr/>
        </p:nvSpPr>
        <p:spPr>
          <a:xfrm>
            <a:off x="3662580" y="3467100"/>
            <a:ext cx="90269" cy="685800"/>
          </a:xfrm>
          <a:prstGeom prst="upArrow">
            <a:avLst>
              <a:gd name="adj1" fmla="val 50000"/>
              <a:gd name="adj2" fmla="val 112500"/>
            </a:avLst>
          </a:prstGeom>
          <a:solidFill>
            <a:srgbClr val="0000CC"/>
          </a:solidFill>
          <a:ln w="9525" cap="flat" cmpd="sng">
            <a:solidFill>
              <a:srgbClr val="0033CC"/>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endParaRPr lang="vi-VN" altLang="en-US">
              <a:solidFill>
                <a:srgbClr val="0000CC"/>
              </a:solidFill>
              <a:latin typeface="Times New Roman" panose="02020603050405020304" pitchFamily="18" charset="0"/>
              <a:cs typeface="Times New Roman" panose="02020603050405020304" pitchFamily="18" charset="0"/>
            </a:endParaRPr>
          </a:p>
        </p:txBody>
      </p:sp>
      <p:sp>
        <p:nvSpPr>
          <p:cNvPr id="12312" name="Text Box 13"/>
          <p:cNvSpPr txBox="1"/>
          <p:nvPr/>
        </p:nvSpPr>
        <p:spPr>
          <a:xfrm>
            <a:off x="3012430" y="4079045"/>
            <a:ext cx="914400" cy="5842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50000"/>
              </a:spcBef>
              <a:buNone/>
            </a:pPr>
            <a:r>
              <a:rPr lang="en-US" altLang="en-US" b="1" dirty="0" err="1">
                <a:solidFill>
                  <a:srgbClr val="0000CC"/>
                </a:solidFill>
                <a:latin typeface="Times New Roman" panose="02020603050405020304" pitchFamily="18" charset="0"/>
                <a:cs typeface="Times New Roman" panose="02020603050405020304" pitchFamily="18" charset="0"/>
              </a:rPr>
              <a:t>Khí</a:t>
            </a:r>
            <a:endParaRPr lang="en-US" altLang="en-US" b="1" dirty="0">
              <a:solidFill>
                <a:srgbClr val="0000CC"/>
              </a:solidFill>
              <a:latin typeface="Times New Roman" panose="02020603050405020304" pitchFamily="18" charset="0"/>
              <a:cs typeface="Times New Roman" panose="02020603050405020304" pitchFamily="18" charset="0"/>
            </a:endParaRPr>
          </a:p>
        </p:txBody>
      </p:sp>
      <p:sp>
        <p:nvSpPr>
          <p:cNvPr id="12309" name="AutoShape 16"/>
          <p:cNvSpPr/>
          <p:nvPr/>
        </p:nvSpPr>
        <p:spPr>
          <a:xfrm>
            <a:off x="5353050" y="3429000"/>
            <a:ext cx="152400" cy="685800"/>
          </a:xfrm>
          <a:prstGeom prst="upArrow">
            <a:avLst>
              <a:gd name="adj1" fmla="val 50000"/>
              <a:gd name="adj2" fmla="val 112500"/>
            </a:avLst>
          </a:prstGeom>
          <a:solidFill>
            <a:srgbClr val="FF0000"/>
          </a:solidFill>
          <a:ln w="9525" cap="flat" cmpd="sng">
            <a:solidFill>
              <a:srgbClr val="FFF3EB"/>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endParaRPr lang="vi-VN" altLang="en-US">
              <a:solidFill>
                <a:srgbClr val="0000CC"/>
              </a:solidFill>
              <a:latin typeface="Times New Roman" panose="02020603050405020304" pitchFamily="18" charset="0"/>
              <a:cs typeface="Times New Roman" panose="02020603050405020304" pitchFamily="18" charset="0"/>
            </a:endParaRPr>
          </a:p>
        </p:txBody>
      </p:sp>
      <p:sp>
        <p:nvSpPr>
          <p:cNvPr id="12310" name="Text Box 17"/>
          <p:cNvSpPr txBox="1"/>
          <p:nvPr/>
        </p:nvSpPr>
        <p:spPr>
          <a:xfrm>
            <a:off x="4681673" y="3914726"/>
            <a:ext cx="914400" cy="5842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50000"/>
              </a:spcBef>
              <a:buNone/>
            </a:pPr>
            <a:r>
              <a:rPr lang="en-US" altLang="en-US" b="1" dirty="0" err="1">
                <a:solidFill>
                  <a:srgbClr val="FF0000"/>
                </a:solidFill>
                <a:latin typeface="Times New Roman" panose="02020603050405020304" pitchFamily="18" charset="0"/>
                <a:cs typeface="Times New Roman" panose="02020603050405020304" pitchFamily="18" charset="0"/>
              </a:rPr>
              <a:t>Dầu</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41" name="Rectangle 18"/>
          <p:cNvSpPr>
            <a:spLocks noChangeArrowheads="1"/>
          </p:cNvSpPr>
          <p:nvPr/>
        </p:nvSpPr>
        <p:spPr bwMode="auto">
          <a:xfrm>
            <a:off x="4078480" y="3140026"/>
            <a:ext cx="159164" cy="2133600"/>
          </a:xfrm>
          <a:prstGeom prst="rect">
            <a:avLst/>
          </a:prstGeom>
          <a:solidFill>
            <a:srgbClr val="CC00CC"/>
          </a:solidFill>
          <a:ln w="9525">
            <a:solidFill>
              <a:schemeClr val="tx1"/>
            </a:solidFill>
            <a:miter lim="800000"/>
          </a:ln>
        </p:spPr>
        <p:txBody>
          <a:bodyPr wrap="none" anchor="ctr"/>
          <a:lstStyle/>
          <a:p>
            <a:pPr eaLnBrk="0" fontAlgn="base" hangingPunct="0">
              <a:spcBef>
                <a:spcPct val="0"/>
              </a:spcBef>
              <a:spcAft>
                <a:spcPct val="0"/>
              </a:spcAft>
              <a:defRPr/>
            </a:pPr>
            <a:endParaRPr lang="en-US" sz="3200">
              <a:solidFill>
                <a:srgbClr val="0000CC"/>
              </a:solidFill>
              <a:latin typeface="Times New Roman" panose="02020603050405020304" pitchFamily="18" charset="0"/>
              <a:cs typeface="Times New Roman" panose="02020603050405020304" pitchFamily="18" charset="0"/>
            </a:endParaRPr>
          </a:p>
        </p:txBody>
      </p:sp>
      <p:sp>
        <p:nvSpPr>
          <p:cNvPr id="42" name="Rectangle 19"/>
          <p:cNvSpPr>
            <a:spLocks noChangeArrowheads="1"/>
          </p:cNvSpPr>
          <p:nvPr/>
        </p:nvSpPr>
        <p:spPr bwMode="auto">
          <a:xfrm>
            <a:off x="5701836" y="3061254"/>
            <a:ext cx="122996" cy="2819400"/>
          </a:xfrm>
          <a:prstGeom prst="rect">
            <a:avLst/>
          </a:prstGeom>
          <a:solidFill>
            <a:srgbClr val="CC00CC"/>
          </a:solidFill>
          <a:ln w="9525">
            <a:solidFill>
              <a:schemeClr val="tx1"/>
            </a:solidFill>
            <a:miter lim="800000"/>
          </a:ln>
        </p:spPr>
        <p:txBody>
          <a:bodyPr wrap="none" anchor="ctr"/>
          <a:lstStyle/>
          <a:p>
            <a:pPr eaLnBrk="0" fontAlgn="base" hangingPunct="0">
              <a:spcBef>
                <a:spcPct val="0"/>
              </a:spcBef>
              <a:spcAft>
                <a:spcPct val="0"/>
              </a:spcAft>
              <a:defRPr/>
            </a:pPr>
            <a:endParaRPr lang="en-US" sz="3200">
              <a:solidFill>
                <a:srgbClr val="0000CC"/>
              </a:solidFill>
              <a:latin typeface="Times New Roman" panose="02020603050405020304" pitchFamily="18" charset="0"/>
              <a:cs typeface="Times New Roman" panose="02020603050405020304" pitchFamily="18" charset="0"/>
            </a:endParaRPr>
          </a:p>
        </p:txBody>
      </p:sp>
      <p:grpSp>
        <p:nvGrpSpPr>
          <p:cNvPr id="4" name="Group 25"/>
          <p:cNvGrpSpPr/>
          <p:nvPr/>
        </p:nvGrpSpPr>
        <p:grpSpPr>
          <a:xfrm>
            <a:off x="5918419" y="3372644"/>
            <a:ext cx="1549181" cy="1570039"/>
            <a:chOff x="4608" y="1992"/>
            <a:chExt cx="775" cy="989"/>
          </a:xfrm>
        </p:grpSpPr>
        <p:sp>
          <p:nvSpPr>
            <p:cNvPr id="44" name="AutoShape 23"/>
            <p:cNvSpPr>
              <a:spLocks noChangeArrowheads="1"/>
            </p:cNvSpPr>
            <p:nvPr/>
          </p:nvSpPr>
          <p:spPr bwMode="auto">
            <a:xfrm>
              <a:off x="4608" y="2016"/>
              <a:ext cx="96" cy="432"/>
            </a:xfrm>
            <a:prstGeom prst="downArrow">
              <a:avLst>
                <a:gd name="adj1" fmla="val 50000"/>
                <a:gd name="adj2" fmla="val 112500"/>
              </a:avLst>
            </a:prstGeom>
            <a:solidFill>
              <a:srgbClr val="CC00CC"/>
            </a:solidFill>
            <a:ln w="9525">
              <a:solidFill>
                <a:schemeClr val="tx1"/>
              </a:solidFill>
              <a:miter lim="800000"/>
            </a:ln>
          </p:spPr>
          <p:txBody>
            <a:bodyPr wrap="none" anchor="ctr"/>
            <a:lstStyle/>
            <a:p>
              <a:pPr eaLnBrk="0" fontAlgn="base" hangingPunct="0">
                <a:spcBef>
                  <a:spcPct val="0"/>
                </a:spcBef>
                <a:spcAft>
                  <a:spcPct val="0"/>
                </a:spcAft>
                <a:defRPr/>
              </a:pPr>
              <a:endParaRPr lang="en-US" sz="3200">
                <a:solidFill>
                  <a:srgbClr val="0000CC"/>
                </a:solidFill>
                <a:latin typeface="Times New Roman" panose="02020603050405020304" pitchFamily="18" charset="0"/>
                <a:cs typeface="Times New Roman" panose="02020603050405020304" pitchFamily="18" charset="0"/>
              </a:endParaRPr>
            </a:p>
          </p:txBody>
        </p:sp>
        <p:sp>
          <p:nvSpPr>
            <p:cNvPr id="45" name="Text Box 24"/>
            <p:cNvSpPr txBox="1">
              <a:spLocks noChangeArrowheads="1"/>
            </p:cNvSpPr>
            <p:nvPr/>
          </p:nvSpPr>
          <p:spPr bwMode="auto">
            <a:xfrm>
              <a:off x="4728" y="1992"/>
              <a:ext cx="655" cy="989"/>
            </a:xfrm>
            <a:prstGeom prst="rect">
              <a:avLst/>
            </a:prstGeom>
            <a:noFill/>
            <a:ln w="9525">
              <a:noFill/>
              <a:miter lim="800000"/>
            </a:ln>
            <a:effectLst/>
          </p:spPr>
          <p:txBody>
            <a:bodyPr wrap="square">
              <a:spAutoFit/>
            </a:bodyPr>
            <a:lstStyle/>
            <a:p>
              <a:pPr>
                <a:buNone/>
              </a:pPr>
              <a:r>
                <a:rPr lang="en-US" altLang="x-none" sz="3200" b="1" dirty="0" err="1">
                  <a:solidFill>
                    <a:srgbClr val="CC00CC"/>
                  </a:solidFill>
                  <a:effectLst>
                    <a:outerShdw blurRad="38100" dist="38100" dir="2700000">
                      <a:srgbClr val="C0C0C0"/>
                    </a:outerShdw>
                  </a:effectLst>
                  <a:latin typeface="Times New Roman" panose="02020603050405020304" pitchFamily="18" charset="0"/>
                  <a:cs typeface="Times New Roman" panose="02020603050405020304" pitchFamily="18" charset="0"/>
                </a:rPr>
                <a:t>Nước</a:t>
              </a:r>
              <a:r>
                <a:rPr lang="en-US" altLang="x-none" sz="3200" b="1" dirty="0">
                  <a:solidFill>
                    <a:srgbClr val="CC00CC"/>
                  </a:solidFill>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x-none" sz="3200" b="1" dirty="0" err="1">
                  <a:solidFill>
                    <a:srgbClr val="CC00CC"/>
                  </a:solidFill>
                  <a:effectLst>
                    <a:outerShdw blurRad="38100" dist="38100" dir="2700000">
                      <a:srgbClr val="C0C0C0"/>
                    </a:outerShdw>
                  </a:effectLst>
                  <a:latin typeface="Times New Roman" panose="02020603050405020304" pitchFamily="18" charset="0"/>
                  <a:cs typeface="Times New Roman" panose="02020603050405020304" pitchFamily="18" charset="0"/>
                </a:rPr>
                <a:t>hoặc</a:t>
              </a:r>
              <a:r>
                <a:rPr lang="en-US" altLang="x-none" sz="3200" b="1" dirty="0">
                  <a:solidFill>
                    <a:srgbClr val="CC00CC"/>
                  </a:solidFill>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x-none" sz="3200" b="1" dirty="0" err="1">
                  <a:solidFill>
                    <a:srgbClr val="CC00CC"/>
                  </a:solidFill>
                  <a:effectLst>
                    <a:outerShdw blurRad="38100" dist="38100" dir="2700000">
                      <a:srgbClr val="C0C0C0"/>
                    </a:outerShdw>
                  </a:effectLst>
                  <a:latin typeface="Times New Roman" panose="02020603050405020304" pitchFamily="18" charset="0"/>
                  <a:cs typeface="Times New Roman" panose="02020603050405020304" pitchFamily="18" charset="0"/>
                </a:rPr>
                <a:t>khí</a:t>
              </a:r>
              <a:endParaRPr lang="en-US" altLang="x-none" sz="3200" b="1" dirty="0">
                <a:solidFill>
                  <a:srgbClr val="CC00CC"/>
                </a:solidFill>
                <a:effectLst>
                  <a:outerShdw blurRad="38100" dist="38100" dir="2700000">
                    <a:srgbClr val="C0C0C0"/>
                  </a:outerShdw>
                </a:effectLst>
                <a:latin typeface="Times New Roman" panose="02020603050405020304" pitchFamily="18" charset="0"/>
                <a:cs typeface="Times New Roman" panose="02020603050405020304" pitchFamily="18" charset="0"/>
              </a:endParaRPr>
            </a:p>
          </p:txBody>
        </p:sp>
      </p:grpSp>
      <p:sp>
        <p:nvSpPr>
          <p:cNvPr id="46" name="Rectangle 11"/>
          <p:cNvSpPr/>
          <p:nvPr/>
        </p:nvSpPr>
        <p:spPr>
          <a:xfrm>
            <a:off x="5526550" y="3061254"/>
            <a:ext cx="195483" cy="2819400"/>
          </a:xfrm>
          <a:prstGeom prst="rect">
            <a:avLst/>
          </a:prstGeom>
          <a:solidFill>
            <a:srgbClr val="FF66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endParaRPr lang="vi-VN" altLang="en-US">
              <a:solidFill>
                <a:srgbClr val="0000CC"/>
              </a:solidFill>
              <a:latin typeface="Times New Roman" panose="02020603050405020304" pitchFamily="18" charset="0"/>
              <a:cs typeface="Times New Roman" panose="02020603050405020304" pitchFamily="18" charset="0"/>
            </a:endParaRPr>
          </a:p>
        </p:txBody>
      </p:sp>
      <p:sp>
        <p:nvSpPr>
          <p:cNvPr id="47" name="Rectangle 10"/>
          <p:cNvSpPr/>
          <p:nvPr/>
        </p:nvSpPr>
        <p:spPr>
          <a:xfrm>
            <a:off x="3793865" y="3086100"/>
            <a:ext cx="238857" cy="2133600"/>
          </a:xfrm>
          <a:prstGeom prst="rect">
            <a:avLst/>
          </a:prstGeom>
          <a:solidFill>
            <a:srgbClr val="0000CC"/>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endParaRPr lang="vi-VN" altLang="en-US">
              <a:solidFill>
                <a:srgbClr val="0000CC"/>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358153" y="25295"/>
            <a:ext cx="6952130" cy="584775"/>
          </a:xfrm>
          <a:prstGeom prst="rect">
            <a:avLst/>
          </a:prstGeom>
          <a:noFill/>
        </p:spPr>
        <p:txBody>
          <a:bodyPr wrap="square" rtlCol="0">
            <a:spAutoFit/>
          </a:bodyPr>
          <a:lstStyle/>
          <a:p>
            <a:r>
              <a:rPr lang="en-US" sz="3200" b="1" dirty="0" err="1">
                <a:solidFill>
                  <a:srgbClr val="0000FF"/>
                </a:solidFill>
                <a:latin typeface="Times New Roman" panose="02020603050405020304" pitchFamily="18" charset="0"/>
                <a:cs typeface="Times New Roman" panose="02020603050405020304" pitchFamily="18" charset="0"/>
              </a:rPr>
              <a:t>Hình</a:t>
            </a:r>
            <a:r>
              <a:rPr lang="en-US" sz="3200" b="1" dirty="0">
                <a:solidFill>
                  <a:srgbClr val="0000FF"/>
                </a:solidFill>
                <a:latin typeface="Times New Roman" panose="02020603050405020304" pitchFamily="18" charset="0"/>
                <a:cs typeface="Times New Roman" panose="02020603050405020304" pitchFamily="18" charset="0"/>
              </a:rPr>
              <a:t> 4.16. </a:t>
            </a:r>
            <a:r>
              <a:rPr lang="en-US" sz="3200" b="1" dirty="0" err="1">
                <a:solidFill>
                  <a:srgbClr val="0000FF"/>
                </a:solidFill>
                <a:latin typeface="Times New Roman" panose="02020603050405020304" pitchFamily="18" charset="0"/>
                <a:cs typeface="Times New Roman" panose="02020603050405020304" pitchFamily="18" charset="0"/>
              </a:rPr>
              <a:t>Mỏ</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dầu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khai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thác</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2294966" y="7080876"/>
            <a:ext cx="6096000" cy="2246769"/>
          </a:xfrm>
          <a:prstGeom prst="rect">
            <a:avLst/>
          </a:prstGeom>
        </p:spPr>
        <p:txBody>
          <a:bodyPr>
            <a:spAutoFit/>
          </a:bodyPr>
          <a:lstStyle/>
          <a:p>
            <a:r>
              <a:rPr lang="vi-VN" sz="2800" b="1" dirty="0">
                <a:solidFill>
                  <a:srgbClr val="0000FF"/>
                </a:solidFill>
                <a:latin typeface="Times New Roman" panose="02020603050405020304" pitchFamily="18" charset="0"/>
                <a:ea typeface="Times New Roman" panose="02020603050405020304" pitchFamily="18" charset="0"/>
              </a:rPr>
              <a:t>Tại sao phải chế biến dầu mỏ ? Dầu mỏ được chế biến như thế nào ? Những sản phẩm chính thu được khi chế biến dầu mỏ là những sản phẩm nào ?</a:t>
            </a:r>
            <a:endParaRPr lang="en-US" sz="2800" b="1" dirty="0">
              <a:solidFill>
                <a:srgbClr val="0000FF"/>
              </a:solidFill>
            </a:endParaRPr>
          </a:p>
        </p:txBody>
      </p:sp>
    </p:spTree>
    <p:extLst>
      <p:ext uri="{BB962C8B-B14F-4D97-AF65-F5344CB8AC3E}">
        <p14:creationId xmlns:p14="http://schemas.microsoft.com/office/powerpoint/2010/main" val="169709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repeatCount="indefinite"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2000"/>
                                        <p:tgtEl>
                                          <p:spTgt spid="42"/>
                                        </p:tgtEl>
                                      </p:cBhvr>
                                    </p:animEffect>
                                  </p:childTnLst>
                                </p:cTn>
                              </p:par>
                              <p:par>
                                <p:cTn id="8" presetID="22" presetClass="entr" presetSubtype="1" repeatCount="indefinite"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up)">
                                      <p:cBhvr>
                                        <p:cTn id="10" dur="2000"/>
                                        <p:tgtEl>
                                          <p:spTgt spid="41"/>
                                        </p:tgtEl>
                                      </p:cBhvr>
                                    </p:animEffect>
                                  </p:childTnLst>
                                </p:cTn>
                              </p:par>
                              <p:par>
                                <p:cTn id="11" presetID="22"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repeatCount="indefinite" fill="hold" grpId="0"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slide(fromBottom)">
                                      <p:cBhvr>
                                        <p:cTn id="18" dur="2000"/>
                                        <p:tgtEl>
                                          <p:spTgt spid="47"/>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123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3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3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309"/>
                                        </p:tgtEl>
                                        <p:attrNameLst>
                                          <p:attrName>style.visibility</p:attrName>
                                        </p:attrNameLst>
                                      </p:cBhvr>
                                      <p:to>
                                        <p:strVal val="visible"/>
                                      </p:to>
                                    </p:set>
                                  </p:childTnLst>
                                </p:cTn>
                              </p:par>
                              <p:par>
                                <p:cTn id="27" presetID="12" presetClass="entr" presetSubtype="4" repeatCount="indefinite"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slide(fromBottom)">
                                      <p:cBhvr>
                                        <p:cTn id="29"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1" grpId="0" animBg="1"/>
      <p:bldP spid="12312" grpId="0"/>
      <p:bldP spid="12309" grpId="0" animBg="1"/>
      <p:bldP spid="12310" grpId="0"/>
      <p:bldP spid="41" grpId="0" animBg="1"/>
      <p:bldP spid="42" grpId="0" animBg="1"/>
      <p:bldP spid="46" grpId="0" animBg="1"/>
      <p:bldP spid="4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599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9113" y="6858000"/>
            <a:ext cx="11182350" cy="2308324"/>
          </a:xfrm>
          <a:prstGeom prst="rect">
            <a:avLst/>
          </a:prstGeom>
          <a:noFill/>
        </p:spPr>
        <p:txBody>
          <a:bodyPr wrap="square" rtlCol="0">
            <a:spAutoFit/>
          </a:bodyPr>
          <a:lstStyle/>
          <a:p>
            <a:r>
              <a:rPr lang="en-US" sz="2400" b="1" dirty="0">
                <a:solidFill>
                  <a:srgbClr val="0000CC"/>
                </a:solidFill>
                <a:latin typeface="Times New Roman" panose="02020603050405020304" pitchFamily="18" charset="0"/>
                <a:cs typeface="Times New Roman" panose="02020603050405020304" pitchFamily="18" charset="0"/>
              </a:rPr>
              <a:t>Chia </a:t>
            </a:r>
            <a:r>
              <a:rPr lang="en-US" sz="2400" b="1" dirty="0" err="1">
                <a:solidFill>
                  <a:srgbClr val="0000CC"/>
                </a:solidFill>
                <a:latin typeface="Times New Roman" panose="02020603050405020304" pitchFamily="18" charset="0"/>
                <a:cs typeface="Times New Roman" panose="02020603050405020304" pitchFamily="18" charset="0"/>
              </a:rPr>
              <a:t>nhóm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các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nhóm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cử</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trưởng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nhóm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thư</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kí</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hướng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dẫn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hoàn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thành</a:t>
            </a:r>
            <a:r>
              <a:rPr lang="en-US" sz="2400" b="1" dirty="0">
                <a:solidFill>
                  <a:srgbClr val="0000CC"/>
                </a:solidFill>
                <a:latin typeface="Times New Roman" panose="02020603050405020304" pitchFamily="18" charset="0"/>
                <a:cs typeface="Times New Roman" panose="02020603050405020304" pitchFamily="18" charset="0"/>
              </a:rPr>
              <a:t>.</a:t>
            </a:r>
          </a:p>
          <a:p>
            <a:r>
              <a:rPr lang="en-US" sz="2400" b="1" dirty="0" err="1">
                <a:solidFill>
                  <a:srgbClr val="0000CC"/>
                </a:solidFill>
                <a:latin typeface="Times New Roman" panose="02020603050405020304" pitchFamily="18" charset="0"/>
                <a:cs typeface="Times New Roman" panose="02020603050405020304" pitchFamily="18" charset="0"/>
              </a:rPr>
              <a:t>Nghiên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cứu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thông</a:t>
            </a:r>
            <a:r>
              <a:rPr lang="en-US" sz="2400" b="1" dirty="0">
                <a:solidFill>
                  <a:srgbClr val="0000CC"/>
                </a:solidFill>
                <a:latin typeface="Times New Roman" panose="02020603050405020304" pitchFamily="18" charset="0"/>
                <a:cs typeface="Times New Roman" panose="02020603050405020304" pitchFamily="18" charset="0"/>
              </a:rPr>
              <a:t> tin </a:t>
            </a:r>
            <a:r>
              <a:rPr lang="en-US" sz="2400" b="1" dirty="0" err="1">
                <a:solidFill>
                  <a:srgbClr val="0000CC"/>
                </a:solidFill>
                <a:latin typeface="Times New Roman" panose="02020603050405020304" pitchFamily="18" charset="0"/>
                <a:cs typeface="Times New Roman" panose="02020603050405020304" pitchFamily="18" charset="0"/>
              </a:rPr>
              <a:t>trong</a:t>
            </a:r>
            <a:r>
              <a:rPr lang="en-US" sz="2400" b="1" dirty="0">
                <a:solidFill>
                  <a:srgbClr val="0000CC"/>
                </a:solidFill>
                <a:latin typeface="Times New Roman" panose="02020603050405020304" pitchFamily="18" charset="0"/>
                <a:cs typeface="Times New Roman" panose="02020603050405020304" pitchFamily="18" charset="0"/>
              </a:rPr>
              <a:t> SGK </a:t>
            </a:r>
            <a:r>
              <a:rPr lang="en-US" sz="2400" b="1" dirty="0" err="1">
                <a:solidFill>
                  <a:srgbClr val="0000CC"/>
                </a:solidFill>
                <a:latin typeface="Times New Roman" panose="02020603050405020304" pitchFamily="18" charset="0"/>
                <a:cs typeface="Times New Roman" panose="02020603050405020304" pitchFamily="18" charset="0"/>
              </a:rPr>
              <a:t>để</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hoàn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thành</a:t>
            </a:r>
            <a:r>
              <a:rPr lang="en-US" sz="2400" b="1" dirty="0">
                <a:solidFill>
                  <a:srgbClr val="0000CC"/>
                </a:solidFill>
                <a:latin typeface="Times New Roman" panose="02020603050405020304" pitchFamily="18" charset="0"/>
                <a:cs typeface="Times New Roman" panose="02020603050405020304" pitchFamily="18" charset="0"/>
              </a:rPr>
              <a:t>.</a:t>
            </a:r>
          </a:p>
          <a:p>
            <a:r>
              <a:rPr lang="en-US" sz="2400" b="1" dirty="0" err="1">
                <a:solidFill>
                  <a:srgbClr val="0000CC"/>
                </a:solidFill>
                <a:latin typeface="Times New Roman" panose="02020603050405020304" pitchFamily="18" charset="0"/>
                <a:cs typeface="Times New Roman" panose="02020603050405020304" pitchFamily="18" charset="0"/>
              </a:rPr>
              <a:t>Các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nhóm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có</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gì</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hỏi</a:t>
            </a:r>
            <a:r>
              <a:rPr lang="en-US" sz="2400" b="1" dirty="0">
                <a:solidFill>
                  <a:srgbClr val="0000CC"/>
                </a:solidFill>
                <a:latin typeface="Times New Roman" panose="02020603050405020304" pitchFamily="18" charset="0"/>
                <a:cs typeface="Times New Roman" panose="02020603050405020304" pitchFamily="18" charset="0"/>
              </a:rPr>
              <a:t>.</a:t>
            </a:r>
          </a:p>
          <a:p>
            <a:r>
              <a:rPr lang="en-US" sz="2400" b="1" dirty="0" err="1">
                <a:solidFill>
                  <a:srgbClr val="0000CC"/>
                </a:solidFill>
                <a:latin typeface="Times New Roman" panose="02020603050405020304" pitchFamily="18" charset="0"/>
                <a:cs typeface="Times New Roman" panose="02020603050405020304" pitchFamily="18" charset="0"/>
              </a:rPr>
              <a:t>Thời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gian</a:t>
            </a:r>
            <a:r>
              <a:rPr lang="en-US" sz="2400" b="1" dirty="0">
                <a:solidFill>
                  <a:srgbClr val="0000CC"/>
                </a:solidFill>
                <a:latin typeface="Times New Roman" panose="02020603050405020304" pitchFamily="18" charset="0"/>
                <a:cs typeface="Times New Roman" panose="02020603050405020304" pitchFamily="18" charset="0"/>
              </a:rPr>
              <a:t> 5 </a:t>
            </a:r>
            <a:r>
              <a:rPr lang="en-US" sz="2400" b="1" dirty="0" err="1">
                <a:solidFill>
                  <a:srgbClr val="0000CC"/>
                </a:solidFill>
                <a:latin typeface="Times New Roman" panose="02020603050405020304" pitchFamily="18" charset="0"/>
                <a:cs typeface="Times New Roman" panose="02020603050405020304" pitchFamily="18" charset="0"/>
              </a:rPr>
              <a:t>phút</a:t>
            </a:r>
            <a:r>
              <a:rPr lang="en-US" sz="2400" b="1" dirty="0">
                <a:solidFill>
                  <a:srgbClr val="0000CC"/>
                </a:solidFill>
                <a:latin typeface="Times New Roman" panose="02020603050405020304" pitchFamily="18" charset="0"/>
                <a:cs typeface="Times New Roman" panose="02020603050405020304" pitchFamily="18" charset="0"/>
              </a:rPr>
              <a:t>.</a:t>
            </a:r>
          </a:p>
          <a:p>
            <a:r>
              <a:rPr lang="en-US" sz="2400" b="1" dirty="0" err="1">
                <a:solidFill>
                  <a:srgbClr val="0000CC"/>
                </a:solidFill>
                <a:latin typeface="Times New Roman" panose="02020603050405020304" pitchFamily="18" charset="0"/>
                <a:cs typeface="Times New Roman" panose="02020603050405020304" pitchFamily="18" charset="0"/>
              </a:rPr>
              <a:t>Phát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bảng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phụ</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cụm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từ</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điền</a:t>
            </a:r>
            <a:endParaRPr lang="en-US" sz="2400" b="1" dirty="0">
              <a:solidFill>
                <a:srgbClr val="0000CC"/>
              </a:solidFill>
              <a:latin typeface="Times New Roman" panose="02020603050405020304" pitchFamily="18" charset="0"/>
              <a:cs typeface="Times New Roman" panose="02020603050405020304" pitchFamily="18" charset="0"/>
            </a:endParaRPr>
          </a:p>
          <a:p>
            <a:r>
              <a:rPr lang="en-US" sz="2400" b="1" dirty="0" err="1">
                <a:solidFill>
                  <a:srgbClr val="0000CC"/>
                </a:solidFill>
                <a:latin typeface="Times New Roman" panose="02020603050405020304" pitchFamily="18" charset="0"/>
                <a:cs typeface="Times New Roman" panose="02020603050405020304" pitchFamily="18" charset="0"/>
              </a:rPr>
              <a:t>Đạt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bao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nhiêu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điểm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thì</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đạt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bao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nhiêu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ngôi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sao</a:t>
            </a:r>
            <a:r>
              <a:rPr lang="en-US" sz="2400" b="1" dirty="0">
                <a:solidFill>
                  <a:srgbClr val="0000CC"/>
                </a:solidFill>
                <a:latin typeface="Times New Roman" panose="02020603050405020304" pitchFamily="18" charset="0"/>
                <a:cs typeface="Times New Roman" panose="02020603050405020304" pitchFamily="18" charset="0"/>
              </a:rPr>
              <a:t>.</a:t>
            </a:r>
          </a:p>
        </p:txBody>
      </p:sp>
      <p:sp>
        <p:nvSpPr>
          <p:cNvPr id="3" name="Rectangle 2"/>
          <p:cNvSpPr/>
          <p:nvPr/>
        </p:nvSpPr>
        <p:spPr>
          <a:xfrm>
            <a:off x="271195" y="1912624"/>
            <a:ext cx="11293009" cy="1754326"/>
          </a:xfrm>
          <a:prstGeom prst="rect">
            <a:avLst/>
          </a:prstGeom>
        </p:spPr>
        <p:txBody>
          <a:bodyPr wrap="square">
            <a:spAutoFit/>
          </a:bodyPr>
          <a:lstStyle/>
          <a:p>
            <a:pPr>
              <a:lnSpc>
                <a:spcPct val="150000"/>
              </a:lnSpc>
            </a:pP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Dầu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mỏ</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chất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lỏng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sánh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màu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đen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không</a:t>
            </a:r>
            <a:r>
              <a:rPr lang="en-US" sz="3600" b="1" dirty="0">
                <a:solidFill>
                  <a:srgbClr val="FF0000"/>
                </a:solidFill>
                <a:latin typeface="Times New Roman" panose="02020603050405020304" pitchFamily="18" charset="0"/>
                <a:cs typeface="Times New Roman" panose="02020603050405020304" pitchFamily="18" charset="0"/>
              </a:rPr>
              <a:t> tan                            </a:t>
            </a:r>
            <a:r>
              <a:rPr lang="en-US" sz="3600" b="1" dirty="0" err="1">
                <a:solidFill>
                  <a:srgbClr val="0000CC"/>
                </a:solidFill>
                <a:latin typeface="Times New Roman" panose="02020603050405020304" pitchFamily="18" charset="0"/>
                <a:cs typeface="Times New Roman" panose="02020603050405020304" pitchFamily="18" charset="0"/>
              </a:rPr>
              <a:t>trong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nước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nhẹ</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nước</a:t>
            </a:r>
            <a:r>
              <a:rPr lang="en-US" sz="3600" b="1" dirty="0">
                <a:solidFill>
                  <a:srgbClr val="0000CC"/>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3574566" y="1989670"/>
            <a:ext cx="1816300" cy="830997"/>
          </a:xfrm>
          <a:prstGeom prst="rect">
            <a:avLst/>
          </a:prstGeom>
          <a:solidFill>
            <a:schemeClr val="bg1"/>
          </a:solidFill>
        </p:spPr>
        <p:txBody>
          <a:bodyPr wrap="square">
            <a:spAutoFit/>
          </a:bodyPr>
          <a:lstStyle/>
          <a:p>
            <a:pPr>
              <a:lnSpc>
                <a:spcPct val="150000"/>
              </a:lnSpc>
            </a:pPr>
            <a:r>
              <a:rPr lang="en-US" sz="3200" b="1" dirty="0">
                <a:solidFill>
                  <a:srgbClr val="FF0000"/>
                </a:solidFill>
                <a:latin typeface="Times New Roman" panose="02020603050405020304" pitchFamily="18" charset="0"/>
                <a:cs typeface="Times New Roman" panose="02020603050405020304" pitchFamily="18" charset="0"/>
              </a:rPr>
              <a:t>…(1)…</a:t>
            </a:r>
            <a:r>
              <a:rPr lang="en-US" sz="3200" b="1" dirty="0">
                <a:solidFill>
                  <a:srgbClr val="0000CC"/>
                </a:solidFill>
                <a:latin typeface="Times New Roman" panose="02020603050405020304" pitchFamily="18" charset="0"/>
                <a:cs typeface="Times New Roman" panose="02020603050405020304" pitchFamily="18" charset="0"/>
              </a:rPr>
              <a:t> </a:t>
            </a:r>
          </a:p>
        </p:txBody>
      </p:sp>
      <p:sp>
        <p:nvSpPr>
          <p:cNvPr id="11" name="Rectangle 10"/>
          <p:cNvSpPr/>
          <p:nvPr/>
        </p:nvSpPr>
        <p:spPr>
          <a:xfrm>
            <a:off x="6599820" y="1958790"/>
            <a:ext cx="1561541" cy="830997"/>
          </a:xfrm>
          <a:prstGeom prst="rect">
            <a:avLst/>
          </a:prstGeom>
          <a:solidFill>
            <a:schemeClr val="bg1"/>
          </a:solidFill>
        </p:spPr>
        <p:txBody>
          <a:bodyPr wrap="square">
            <a:spAutoFit/>
          </a:bodyPr>
          <a:lstStyle/>
          <a:p>
            <a:pPr>
              <a:lnSpc>
                <a:spcPct val="150000"/>
              </a:lnSpc>
            </a:pPr>
            <a:r>
              <a:rPr lang="en-US" sz="3200" b="1" dirty="0">
                <a:solidFill>
                  <a:srgbClr val="FF0000"/>
                </a:solidFill>
                <a:latin typeface="Times New Roman" panose="02020603050405020304" pitchFamily="18" charset="0"/>
                <a:cs typeface="Times New Roman" panose="02020603050405020304" pitchFamily="18" charset="0"/>
              </a:rPr>
              <a:t>…(2)…</a:t>
            </a:r>
            <a:r>
              <a:rPr lang="en-US" sz="3200" b="1" dirty="0">
                <a:solidFill>
                  <a:srgbClr val="0000CC"/>
                </a:solidFill>
                <a:latin typeface="Times New Roman" panose="02020603050405020304" pitchFamily="18" charset="0"/>
                <a:cs typeface="Times New Roman" panose="02020603050405020304" pitchFamily="18" charset="0"/>
              </a:rPr>
              <a:t> </a:t>
            </a:r>
          </a:p>
        </p:txBody>
      </p:sp>
      <p:sp>
        <p:nvSpPr>
          <p:cNvPr id="12" name="Rectangle 11"/>
          <p:cNvSpPr/>
          <p:nvPr/>
        </p:nvSpPr>
        <p:spPr>
          <a:xfrm>
            <a:off x="8420670" y="2081900"/>
            <a:ext cx="1976114" cy="584775"/>
          </a:xfrm>
          <a:prstGeom prst="rect">
            <a:avLst/>
          </a:prstGeom>
          <a:solidFill>
            <a:schemeClr val="bg1"/>
          </a:solidFill>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…..(3)......</a:t>
            </a:r>
            <a:endParaRPr lang="en-US" sz="3200" dirty="0"/>
          </a:p>
        </p:txBody>
      </p:sp>
      <p:sp>
        <p:nvSpPr>
          <p:cNvPr id="13" name="Rectangle 12"/>
          <p:cNvSpPr/>
          <p:nvPr/>
        </p:nvSpPr>
        <p:spPr>
          <a:xfrm>
            <a:off x="3150013" y="2991605"/>
            <a:ext cx="1136289" cy="584775"/>
          </a:xfrm>
          <a:prstGeom prst="rect">
            <a:avLst/>
          </a:prstGeom>
          <a:solidFill>
            <a:schemeClr val="bg1"/>
          </a:solidFill>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..(4)..</a:t>
            </a:r>
            <a:r>
              <a:rPr lang="en-US" sz="3200" b="1" dirty="0">
                <a:solidFill>
                  <a:srgbClr val="0000CC"/>
                </a:solidFill>
                <a:latin typeface="Times New Roman" panose="02020603050405020304" pitchFamily="18" charset="0"/>
                <a:cs typeface="Times New Roman" panose="02020603050405020304" pitchFamily="18" charset="0"/>
              </a:rPr>
              <a:t> </a:t>
            </a:r>
            <a:endParaRPr lang="en-US" sz="3200" dirty="0"/>
          </a:p>
        </p:txBody>
      </p:sp>
    </p:spTree>
    <p:extLst>
      <p:ext uri="{BB962C8B-B14F-4D97-AF65-F5344CB8AC3E}">
        <p14:creationId xmlns:p14="http://schemas.microsoft.com/office/powerpoint/2010/main" val="375955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1.66667E-6 -4.44444E-6 L -0.00182 -0.13055 " pathEditMode="relative" rAng="0" ptsTypes="AA">
                                      <p:cBhvr>
                                        <p:cTn id="6" dur="500" fill="hold"/>
                                        <p:tgtEl>
                                          <p:spTgt spid="10"/>
                                        </p:tgtEl>
                                        <p:attrNameLst>
                                          <p:attrName>ppt_x</p:attrName>
                                          <p:attrName>ppt_y</p:attrName>
                                        </p:attrNameLst>
                                      </p:cBhvr>
                                      <p:rCtr x="-91" y="-6528"/>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grpId="0" nodeType="clickEffect">
                                  <p:stCondLst>
                                    <p:cond delay="0"/>
                                  </p:stCondLst>
                                  <p:childTnLst>
                                    <p:animMotion origin="layout" path="M 1.45833E-6 -4.81481E-6 L 0.00143 -0.11782 " pathEditMode="relative" rAng="0" ptsTypes="AA">
                                      <p:cBhvr>
                                        <p:cTn id="10" dur="500" fill="hold"/>
                                        <p:tgtEl>
                                          <p:spTgt spid="11"/>
                                        </p:tgtEl>
                                        <p:attrNameLst>
                                          <p:attrName>ppt_x</p:attrName>
                                          <p:attrName>ppt_y</p:attrName>
                                        </p:attrNameLst>
                                      </p:cBhvr>
                                      <p:rCtr x="65" y="-5903"/>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grpId="0" nodeType="clickEffect">
                                  <p:stCondLst>
                                    <p:cond delay="0"/>
                                  </p:stCondLst>
                                  <p:childTnLst>
                                    <p:animMotion origin="layout" path="M -4.58333E-6 -4.81481E-6 L -0.00299 -0.11574 " pathEditMode="relative" rAng="0" ptsTypes="AA">
                                      <p:cBhvr>
                                        <p:cTn id="14" dur="500" fill="hold"/>
                                        <p:tgtEl>
                                          <p:spTgt spid="12"/>
                                        </p:tgtEl>
                                        <p:attrNameLst>
                                          <p:attrName>ppt_x</p:attrName>
                                          <p:attrName>ppt_y</p:attrName>
                                        </p:attrNameLst>
                                      </p:cBhvr>
                                      <p:rCtr x="-156" y="-5787"/>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08333E-6 -3.7037E-6 L -0.00274 0.08982 " pathEditMode="relative" rAng="0" ptsTypes="AA">
                                      <p:cBhvr>
                                        <p:cTn id="18" dur="500" fill="hold"/>
                                        <p:tgtEl>
                                          <p:spTgt spid="13"/>
                                        </p:tgtEl>
                                        <p:attrNameLst>
                                          <p:attrName>ppt_x</p:attrName>
                                          <p:attrName>ppt_y</p:attrName>
                                        </p:attrNameLst>
                                      </p:cBhvr>
                                      <p:rCtr x="-143" y="4491"/>
                                    </p:animMotion>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25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632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36942" y="6858000"/>
            <a:ext cx="10687050" cy="2031325"/>
          </a:xfrm>
          <a:prstGeom prst="rect">
            <a:avLst/>
          </a:prstGeom>
        </p:spPr>
        <p:txBody>
          <a:bodyPr wrap="square">
            <a:spAutoFit/>
          </a:bodyPr>
          <a:lstStyle/>
          <a:p>
            <a:pPr>
              <a:spcBef>
                <a:spcPct val="50000"/>
              </a:spcBef>
            </a:pPr>
            <a:r>
              <a:rPr lang="en-US" sz="2800" b="1" dirty="0">
                <a:solidFill>
                  <a:srgbClr val="0000FF"/>
                </a:solidFill>
                <a:latin typeface="Times New Roman" panose="02020603050405020304" pitchFamily="18" charset="0"/>
                <a:cs typeface="Times New Roman" panose="02020603050405020304" pitchFamily="18" charset="0"/>
              </a:rPr>
              <a:t>1. </a:t>
            </a:r>
            <a:r>
              <a:rPr lang="en-US" sz="2800" b="1" dirty="0" err="1">
                <a:solidFill>
                  <a:srgbClr val="0000FF"/>
                </a:solidFill>
                <a:latin typeface="Times New Roman" panose="02020603050405020304" pitchFamily="18" charset="0"/>
                <a:cs typeface="Times New Roman" panose="02020603050405020304" pitchFamily="18" charset="0"/>
              </a:rPr>
              <a:t>Có</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mấy</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phương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pháp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chế</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biến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dầu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mỏ</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Kể</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tên</a:t>
            </a:r>
            <a:endParaRPr lang="en-US" sz="2800" b="1" dirty="0">
              <a:solidFill>
                <a:srgbClr val="0000FF"/>
              </a:solidFill>
              <a:latin typeface="Times New Roman" panose="02020603050405020304" pitchFamily="18" charset="0"/>
              <a:cs typeface="Times New Roman" panose="02020603050405020304" pitchFamily="18" charset="0"/>
            </a:endParaRPr>
          </a:p>
          <a:p>
            <a:pPr>
              <a:spcBef>
                <a:spcPct val="50000"/>
              </a:spcBef>
            </a:pPr>
            <a:r>
              <a:rPr lang="en-US" sz="2800" b="1" dirty="0">
                <a:solidFill>
                  <a:srgbClr val="0000FF"/>
                </a:solidFill>
                <a:latin typeface="Times New Roman" panose="02020603050405020304" pitchFamily="18" charset="0"/>
                <a:cs typeface="Times New Roman" panose="02020603050405020304" pitchFamily="18" charset="0"/>
              </a:rPr>
              <a:t>2. </a:t>
            </a:r>
            <a:r>
              <a:rPr lang="en-US" sz="2800" b="1" dirty="0" err="1">
                <a:solidFill>
                  <a:srgbClr val="0000FF"/>
                </a:solidFill>
                <a:latin typeface="Times New Roman" panose="02020603050405020304" pitchFamily="18" charset="0"/>
                <a:cs typeface="Times New Roman" panose="02020603050405020304" pitchFamily="18" charset="0"/>
              </a:rPr>
              <a:t>Thời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gian</a:t>
            </a:r>
            <a:r>
              <a:rPr lang="en-US" sz="2800" b="1" dirty="0">
                <a:solidFill>
                  <a:srgbClr val="0000FF"/>
                </a:solidFill>
                <a:latin typeface="Times New Roman" panose="02020603050405020304" pitchFamily="18" charset="0"/>
                <a:cs typeface="Times New Roman" panose="02020603050405020304" pitchFamily="18" charset="0"/>
              </a:rPr>
              <a:t> 1 </a:t>
            </a:r>
            <a:r>
              <a:rPr lang="en-US" sz="2800" b="1" dirty="0" err="1">
                <a:solidFill>
                  <a:srgbClr val="0000FF"/>
                </a:solidFill>
                <a:latin typeface="Times New Roman" panose="02020603050405020304" pitchFamily="18" charset="0"/>
                <a:cs typeface="Times New Roman" panose="02020603050405020304" pitchFamily="18" charset="0"/>
              </a:rPr>
              <a:t>phút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phân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công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nhiệm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vụ</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bạn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nào</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học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thuộc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tên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sản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phẩm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nào</a:t>
            </a:r>
            <a:r>
              <a:rPr lang="en-US" sz="2800" b="1" dirty="0">
                <a:solidFill>
                  <a:srgbClr val="0000FF"/>
                </a:solidFill>
                <a:latin typeface="Times New Roman" panose="02020603050405020304" pitchFamily="18" charset="0"/>
                <a:cs typeface="Times New Roman" panose="02020603050405020304" pitchFamily="18" charset="0"/>
              </a:rPr>
              <a:t>, 1 </a:t>
            </a:r>
            <a:r>
              <a:rPr lang="en-US" sz="2800" b="1" dirty="0" err="1">
                <a:solidFill>
                  <a:srgbClr val="0000FF"/>
                </a:solidFill>
                <a:latin typeface="Times New Roman" panose="02020603050405020304" pitchFamily="18" charset="0"/>
                <a:cs typeface="Times New Roman" panose="02020603050405020304" pitchFamily="18" charset="0"/>
              </a:rPr>
              <a:t>phút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để</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các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thành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viên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lên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bảng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ghi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tên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sản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phẩm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chế</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biến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từ</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dầu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mỏ</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mỗi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em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chỉ</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được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ghi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tên</a:t>
            </a:r>
            <a:r>
              <a:rPr lang="en-US" sz="2800" b="1" dirty="0">
                <a:solidFill>
                  <a:srgbClr val="0000FF"/>
                </a:solidFill>
                <a:latin typeface="Times New Roman" panose="02020603050405020304" pitchFamily="18" charset="0"/>
                <a:cs typeface="Times New Roman" panose="02020603050405020304" pitchFamily="18" charset="0"/>
              </a:rPr>
              <a:t> 1 </a:t>
            </a:r>
            <a:r>
              <a:rPr lang="en-US" sz="2800" b="1" dirty="0" err="1">
                <a:solidFill>
                  <a:srgbClr val="0000FF"/>
                </a:solidFill>
                <a:latin typeface="Times New Roman" panose="02020603050405020304" pitchFamily="18" charset="0"/>
                <a:cs typeface="Times New Roman" panose="02020603050405020304" pitchFamily="18" charset="0"/>
              </a:rPr>
              <a:t>sản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phẩm</a:t>
            </a:r>
            <a:endParaRPr lang="en-US" sz="2800" b="1" dirty="0">
              <a:solidFill>
                <a:srgbClr val="0000FF"/>
              </a:solidFill>
              <a:latin typeface="Times New Roman" panose="02020603050405020304" pitchFamily="18" charset="0"/>
              <a:cs typeface="Times New Roman" panose="02020603050405020304" pitchFamily="18" charset="0"/>
            </a:endParaRPr>
          </a:p>
        </p:txBody>
      </p:sp>
      <p:pic>
        <p:nvPicPr>
          <p:cNvPr id="5" name="DONG HO DIEM NGUOC 1 PH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36942" y="640977"/>
            <a:ext cx="2205692" cy="1240702"/>
          </a:xfrm>
          <a:prstGeom prst="rect">
            <a:avLst/>
          </a:prstGeom>
        </p:spPr>
      </p:pic>
    </p:spTree>
    <p:extLst>
      <p:ext uri="{BB962C8B-B14F-4D97-AF65-F5344CB8AC3E}">
        <p14:creationId xmlns:p14="http://schemas.microsoft.com/office/powerpoint/2010/main" val="5252045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7a"/>
          <p:cNvPicPr>
            <a:picLocks noChangeAspect="1"/>
          </p:cNvPicPr>
          <p:nvPr/>
        </p:nvPicPr>
        <p:blipFill>
          <a:blip r:embed="rId2"/>
          <a:stretch>
            <a:fillRect/>
          </a:stretch>
        </p:blipFill>
        <p:spPr>
          <a:xfrm>
            <a:off x="2743200" y="228600"/>
            <a:ext cx="4495800" cy="6324600"/>
          </a:xfrm>
          <a:prstGeom prst="rect">
            <a:avLst/>
          </a:prstGeom>
          <a:noFill/>
          <a:ln w="9525">
            <a:noFill/>
          </a:ln>
        </p:spPr>
      </p:pic>
      <p:sp>
        <p:nvSpPr>
          <p:cNvPr id="20527" name="Text Box 5"/>
          <p:cNvSpPr txBox="1"/>
          <p:nvPr/>
        </p:nvSpPr>
        <p:spPr>
          <a:xfrm>
            <a:off x="912037" y="5950963"/>
            <a:ext cx="1676401" cy="5847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50000"/>
              </a:spcBef>
              <a:buNone/>
            </a:pPr>
            <a:r>
              <a:rPr lang="en-US" altLang="en-US" b="1" i="1" dirty="0" err="1">
                <a:solidFill>
                  <a:srgbClr val="FF0000"/>
                </a:solidFill>
                <a:latin typeface="Times New Roman" panose="02020603050405020304" pitchFamily="18" charset="0"/>
                <a:cs typeface="Times New Roman" panose="02020603050405020304" pitchFamily="18" charset="0"/>
              </a:rPr>
              <a:t>Dầu</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thô</a:t>
            </a:r>
            <a:endParaRPr lang="en-US" altLang="en-US" b="1" i="1" dirty="0">
              <a:solidFill>
                <a:srgbClr val="FF0000"/>
              </a:solidFill>
              <a:latin typeface="Times New Roman" panose="02020603050405020304" pitchFamily="18" charset="0"/>
              <a:cs typeface="Times New Roman" panose="02020603050405020304" pitchFamily="18" charset="0"/>
            </a:endParaRPr>
          </a:p>
        </p:txBody>
      </p:sp>
      <p:sp>
        <p:nvSpPr>
          <p:cNvPr id="20485" name="Line 29"/>
          <p:cNvSpPr/>
          <p:nvPr/>
        </p:nvSpPr>
        <p:spPr>
          <a:xfrm flipV="1">
            <a:off x="5715000" y="5257800"/>
            <a:ext cx="0" cy="76200"/>
          </a:xfrm>
          <a:prstGeom prst="line">
            <a:avLst/>
          </a:prstGeom>
          <a:ln w="9525" cap="flat" cmpd="sng">
            <a:solidFill>
              <a:schemeClr val="tx1"/>
            </a:solidFill>
            <a:prstDash val="solid"/>
            <a:headEnd type="none" w="med" len="med"/>
            <a:tailEnd type="none" w="med" len="med"/>
          </a:ln>
        </p:spPr>
      </p:sp>
      <p:sp>
        <p:nvSpPr>
          <p:cNvPr id="20525" name="AutoShape 55"/>
          <p:cNvSpPr/>
          <p:nvPr/>
        </p:nvSpPr>
        <p:spPr>
          <a:xfrm>
            <a:off x="6629401" y="304801"/>
            <a:ext cx="914400" cy="76200"/>
          </a:xfrm>
          <a:prstGeom prst="rightArrow">
            <a:avLst>
              <a:gd name="adj1" fmla="val 50000"/>
              <a:gd name="adj2" fmla="val 3000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a:spcBef>
                <a:spcPct val="0"/>
              </a:spcBef>
              <a:buNone/>
            </a:pPr>
            <a:endParaRPr lang="vi-VN" altLang="en-US">
              <a:solidFill>
                <a:srgbClr val="0000FF"/>
              </a:solidFill>
              <a:latin typeface="Times New Roman" panose="02020603050405020304" pitchFamily="18" charset="0"/>
              <a:cs typeface="Times New Roman" panose="02020603050405020304" pitchFamily="18" charset="0"/>
            </a:endParaRPr>
          </a:p>
        </p:txBody>
      </p:sp>
      <p:sp>
        <p:nvSpPr>
          <p:cNvPr id="20526" name="Text Box 61"/>
          <p:cNvSpPr txBox="1"/>
          <p:nvPr/>
        </p:nvSpPr>
        <p:spPr>
          <a:xfrm>
            <a:off x="7620001" y="152401"/>
            <a:ext cx="1600199" cy="5847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50000"/>
              </a:spcBef>
              <a:buNone/>
            </a:pPr>
            <a:r>
              <a:rPr lang="en-US" altLang="en-US" b="1" i="1" dirty="0" err="1">
                <a:solidFill>
                  <a:srgbClr val="0000FF"/>
                </a:solidFill>
                <a:latin typeface="Times New Roman" panose="02020603050405020304" pitchFamily="18" charset="0"/>
                <a:cs typeface="Times New Roman" panose="02020603050405020304" pitchFamily="18" charset="0"/>
              </a:rPr>
              <a:t>Khí</a:t>
            </a: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đốt</a:t>
            </a:r>
            <a:endParaRPr lang="en-US" altLang="en-US" b="1" i="1" dirty="0">
              <a:solidFill>
                <a:srgbClr val="0000FF"/>
              </a:solidFill>
              <a:latin typeface="Times New Roman" panose="02020603050405020304" pitchFamily="18" charset="0"/>
              <a:cs typeface="Times New Roman" panose="02020603050405020304" pitchFamily="18" charset="0"/>
            </a:endParaRPr>
          </a:p>
        </p:txBody>
      </p:sp>
      <p:sp>
        <p:nvSpPr>
          <p:cNvPr id="20523" name="AutoShape 56"/>
          <p:cNvSpPr/>
          <p:nvPr/>
        </p:nvSpPr>
        <p:spPr>
          <a:xfrm>
            <a:off x="6781800" y="1600201"/>
            <a:ext cx="914400" cy="76200"/>
          </a:xfrm>
          <a:prstGeom prst="rightArrow">
            <a:avLst>
              <a:gd name="adj1" fmla="val 50000"/>
              <a:gd name="adj2" fmla="val 3000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endParaRPr lang="vi-VN" altLang="en-US" sz="1800">
              <a:solidFill>
                <a:srgbClr val="000000"/>
              </a:solidFill>
              <a:latin typeface="Times New Roman" panose="02020603050405020304" pitchFamily="18" charset="0"/>
              <a:cs typeface="Times New Roman" panose="02020603050405020304" pitchFamily="18" charset="0"/>
            </a:endParaRPr>
          </a:p>
        </p:txBody>
      </p:sp>
      <p:sp>
        <p:nvSpPr>
          <p:cNvPr id="20524" name="Text Box 63"/>
          <p:cNvSpPr txBox="1"/>
          <p:nvPr/>
        </p:nvSpPr>
        <p:spPr>
          <a:xfrm>
            <a:off x="7696200" y="1371601"/>
            <a:ext cx="1524000" cy="5847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50000"/>
              </a:spcBef>
              <a:buNone/>
            </a:pPr>
            <a:r>
              <a:rPr lang="en-US" altLang="en-US" b="1" i="1" dirty="0" err="1">
                <a:solidFill>
                  <a:srgbClr val="0000FF"/>
                </a:solidFill>
                <a:latin typeface="Times New Roman" panose="02020603050405020304" pitchFamily="18" charset="0"/>
                <a:cs typeface="Times New Roman" panose="02020603050405020304" pitchFamily="18" charset="0"/>
              </a:rPr>
              <a:t>Xăng</a:t>
            </a:r>
            <a:endParaRPr lang="en-US" altLang="en-US" b="1" i="1" dirty="0">
              <a:solidFill>
                <a:srgbClr val="0000FF"/>
              </a:solidFill>
              <a:latin typeface="Times New Roman" panose="02020603050405020304" pitchFamily="18" charset="0"/>
              <a:cs typeface="Times New Roman" panose="02020603050405020304" pitchFamily="18" charset="0"/>
            </a:endParaRPr>
          </a:p>
        </p:txBody>
      </p:sp>
      <p:sp>
        <p:nvSpPr>
          <p:cNvPr id="20521" name="AutoShape 57"/>
          <p:cNvSpPr/>
          <p:nvPr/>
        </p:nvSpPr>
        <p:spPr>
          <a:xfrm>
            <a:off x="6781800" y="2781300"/>
            <a:ext cx="914400" cy="76200"/>
          </a:xfrm>
          <a:prstGeom prst="rightArrow">
            <a:avLst>
              <a:gd name="adj1" fmla="val 50000"/>
              <a:gd name="adj2" fmla="val 3000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endParaRPr lang="vi-VN" altLang="en-US" sz="1800">
              <a:solidFill>
                <a:srgbClr val="000000"/>
              </a:solidFill>
              <a:latin typeface="Times New Roman" panose="02020603050405020304" pitchFamily="18" charset="0"/>
              <a:cs typeface="Times New Roman" panose="02020603050405020304" pitchFamily="18" charset="0"/>
            </a:endParaRPr>
          </a:p>
        </p:txBody>
      </p:sp>
      <p:sp>
        <p:nvSpPr>
          <p:cNvPr id="20522" name="Text Box 64"/>
          <p:cNvSpPr txBox="1"/>
          <p:nvPr/>
        </p:nvSpPr>
        <p:spPr>
          <a:xfrm>
            <a:off x="7754677" y="2431172"/>
            <a:ext cx="2172256" cy="5847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50000"/>
              </a:spcBef>
              <a:buNone/>
            </a:pPr>
            <a:r>
              <a:rPr lang="en-US" altLang="en-US" b="1" i="1" dirty="0" err="1">
                <a:solidFill>
                  <a:srgbClr val="0000FF"/>
                </a:solidFill>
                <a:latin typeface="Times New Roman" panose="02020603050405020304" pitchFamily="18" charset="0"/>
                <a:cs typeface="Times New Roman" panose="02020603050405020304" pitchFamily="18" charset="0"/>
              </a:rPr>
              <a:t>Dầu</a:t>
            </a: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thắp</a:t>
            </a:r>
            <a:endParaRPr lang="en-US" altLang="en-US" b="1" i="1" dirty="0">
              <a:solidFill>
                <a:srgbClr val="0000FF"/>
              </a:solidFill>
              <a:latin typeface="Times New Roman" panose="02020603050405020304" pitchFamily="18" charset="0"/>
              <a:cs typeface="Times New Roman" panose="02020603050405020304" pitchFamily="18" charset="0"/>
            </a:endParaRPr>
          </a:p>
        </p:txBody>
      </p:sp>
      <p:sp>
        <p:nvSpPr>
          <p:cNvPr id="20519" name="AutoShape 58"/>
          <p:cNvSpPr/>
          <p:nvPr/>
        </p:nvSpPr>
        <p:spPr>
          <a:xfrm>
            <a:off x="6781800" y="3352800"/>
            <a:ext cx="914400" cy="76200"/>
          </a:xfrm>
          <a:prstGeom prst="rightArrow">
            <a:avLst>
              <a:gd name="adj1" fmla="val 50000"/>
              <a:gd name="adj2" fmla="val 3000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endParaRPr lang="vi-VN" altLang="en-US" sz="1800">
              <a:solidFill>
                <a:srgbClr val="000000"/>
              </a:solidFill>
              <a:latin typeface="Times New Roman" panose="02020603050405020304" pitchFamily="18" charset="0"/>
              <a:cs typeface="Times New Roman" panose="02020603050405020304" pitchFamily="18" charset="0"/>
            </a:endParaRPr>
          </a:p>
        </p:txBody>
      </p:sp>
      <p:sp>
        <p:nvSpPr>
          <p:cNvPr id="20520" name="Text Box 67"/>
          <p:cNvSpPr txBox="1"/>
          <p:nvPr/>
        </p:nvSpPr>
        <p:spPr>
          <a:xfrm>
            <a:off x="7772400" y="3200400"/>
            <a:ext cx="3298874" cy="5847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50000"/>
              </a:spcBef>
              <a:buNone/>
            </a:pPr>
            <a:r>
              <a:rPr lang="en-US" altLang="en-US" b="1" i="1" dirty="0" err="1">
                <a:solidFill>
                  <a:srgbClr val="0000FF"/>
                </a:solidFill>
                <a:latin typeface="Times New Roman" panose="02020603050405020304" pitchFamily="18" charset="0"/>
                <a:cs typeface="Times New Roman" panose="02020603050405020304" pitchFamily="18" charset="0"/>
              </a:rPr>
              <a:t>Dầu</a:t>
            </a: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điezen</a:t>
            </a:r>
            <a:endParaRPr lang="en-US" altLang="en-US" b="1" i="1" dirty="0">
              <a:solidFill>
                <a:srgbClr val="0000FF"/>
              </a:solidFill>
              <a:latin typeface="Times New Roman" panose="02020603050405020304" pitchFamily="18" charset="0"/>
              <a:cs typeface="Times New Roman" panose="02020603050405020304" pitchFamily="18" charset="0"/>
            </a:endParaRPr>
          </a:p>
        </p:txBody>
      </p:sp>
      <p:sp>
        <p:nvSpPr>
          <p:cNvPr id="20517" name="AutoShape 60"/>
          <p:cNvSpPr/>
          <p:nvPr/>
        </p:nvSpPr>
        <p:spPr>
          <a:xfrm>
            <a:off x="6858000" y="6362700"/>
            <a:ext cx="1172171" cy="76200"/>
          </a:xfrm>
          <a:prstGeom prst="rightArrow">
            <a:avLst>
              <a:gd name="adj1" fmla="val 50000"/>
              <a:gd name="adj2" fmla="val 3000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endParaRPr lang="vi-VN" altLang="en-US" sz="1800">
              <a:solidFill>
                <a:srgbClr val="000000"/>
              </a:solidFill>
              <a:latin typeface="Times New Roman" panose="02020603050405020304" pitchFamily="18" charset="0"/>
              <a:cs typeface="Times New Roman" panose="02020603050405020304" pitchFamily="18" charset="0"/>
            </a:endParaRPr>
          </a:p>
        </p:txBody>
      </p:sp>
      <p:sp>
        <p:nvSpPr>
          <p:cNvPr id="20518" name="Text Box 68"/>
          <p:cNvSpPr txBox="1"/>
          <p:nvPr/>
        </p:nvSpPr>
        <p:spPr>
          <a:xfrm>
            <a:off x="8107438" y="5986133"/>
            <a:ext cx="2479982" cy="5847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50000"/>
              </a:spcBef>
              <a:buNone/>
            </a:pPr>
            <a:r>
              <a:rPr lang="en-US" altLang="en-US" b="1" i="1" dirty="0" err="1">
                <a:solidFill>
                  <a:srgbClr val="0000FF"/>
                </a:solidFill>
                <a:latin typeface="Times New Roman" panose="02020603050405020304" pitchFamily="18" charset="0"/>
                <a:cs typeface="Times New Roman" panose="02020603050405020304" pitchFamily="18" charset="0"/>
              </a:rPr>
              <a:t>Nhựa</a:t>
            </a: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đường</a:t>
            </a:r>
            <a:endParaRPr lang="en-US" altLang="en-US"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515" name="AutoShape 59"/>
          <p:cNvSpPr/>
          <p:nvPr/>
        </p:nvSpPr>
        <p:spPr>
          <a:xfrm>
            <a:off x="6858000" y="5181596"/>
            <a:ext cx="914400" cy="76200"/>
          </a:xfrm>
          <a:prstGeom prst="rightArrow">
            <a:avLst>
              <a:gd name="adj1" fmla="val 50000"/>
              <a:gd name="adj2" fmla="val 300000"/>
            </a:avLst>
          </a:prstGeom>
          <a:solidFill>
            <a:srgbClr val="FF0000"/>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a:spcBef>
                <a:spcPct val="0"/>
              </a:spcBef>
              <a:buNone/>
            </a:pPr>
            <a:r>
              <a:rPr lang="en-US" altLang="en-US" sz="1800" dirty="0">
                <a:solidFill>
                  <a:srgbClr val="000000"/>
                </a:solidFill>
                <a:latin typeface="Times New Roman" panose="02020603050405020304" pitchFamily="18" charset="0"/>
                <a:cs typeface="Times New Roman" panose="02020603050405020304" pitchFamily="18" charset="0"/>
              </a:rPr>
              <a:t> </a:t>
            </a:r>
          </a:p>
        </p:txBody>
      </p:sp>
      <p:sp>
        <p:nvSpPr>
          <p:cNvPr id="20516" name="Text Box 69"/>
          <p:cNvSpPr txBox="1"/>
          <p:nvPr/>
        </p:nvSpPr>
        <p:spPr>
          <a:xfrm>
            <a:off x="7767710" y="4983203"/>
            <a:ext cx="2561492" cy="5847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50000"/>
              </a:spcBef>
              <a:buNone/>
            </a:pPr>
            <a:r>
              <a:rPr lang="en-US" altLang="en-US" b="1" i="1">
                <a:solidFill>
                  <a:srgbClr val="0000FF"/>
                </a:solidFill>
                <a:latin typeface="Times New Roman" panose="02020603050405020304" pitchFamily="18" charset="0"/>
                <a:cs typeface="Times New Roman" panose="02020603050405020304" pitchFamily="18" charset="0"/>
              </a:rPr>
              <a:t>Dầu mazut</a:t>
            </a:r>
          </a:p>
        </p:txBody>
      </p:sp>
      <p:sp>
        <p:nvSpPr>
          <p:cNvPr id="23580" name="Text Box 75"/>
          <p:cNvSpPr txBox="1"/>
          <p:nvPr/>
        </p:nvSpPr>
        <p:spPr>
          <a:xfrm>
            <a:off x="3130072" y="265838"/>
            <a:ext cx="1295400" cy="5847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a:spcBef>
                <a:spcPct val="50000"/>
              </a:spcBef>
              <a:buNone/>
            </a:pPr>
            <a:r>
              <a:rPr lang="en-US" altLang="en-US" b="1" i="1">
                <a:solidFill>
                  <a:srgbClr val="FF3300"/>
                </a:solidFill>
                <a:latin typeface="Times New Roman" panose="02020603050405020304" pitchFamily="18" charset="0"/>
                <a:cs typeface="Times New Roman" panose="02020603050405020304" pitchFamily="18" charset="0"/>
              </a:rPr>
              <a:t>Van</a:t>
            </a:r>
          </a:p>
        </p:txBody>
      </p:sp>
      <p:sp>
        <p:nvSpPr>
          <p:cNvPr id="20509" name="TextBox 51"/>
          <p:cNvSpPr txBox="1"/>
          <p:nvPr/>
        </p:nvSpPr>
        <p:spPr>
          <a:xfrm>
            <a:off x="1905000" y="1143000"/>
            <a:ext cx="3048000" cy="369888"/>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endParaRPr lang="vi-VN" altLang="en-US" sz="1800">
              <a:latin typeface="Verdana" panose="020B0604030504040204" pitchFamily="34" charset="0"/>
            </a:endParaRPr>
          </a:p>
        </p:txBody>
      </p:sp>
      <p:pic>
        <p:nvPicPr>
          <p:cNvPr id="49" name="Picture 48">
            <a:extLst>
              <a:ext uri="{FF2B5EF4-FFF2-40B4-BE49-F238E27FC236}">
                <a16:creationId xmlns:a16="http://schemas.microsoft.com/office/drawing/2014/main" id="{FB161584-2211-FFE0-7553-E614D2FF1F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400" y="153749"/>
            <a:ext cx="630533" cy="1184172"/>
          </a:xfrm>
          <a:prstGeom prst="rect">
            <a:avLst/>
          </a:prstGeom>
        </p:spPr>
      </p:pic>
      <p:pic>
        <p:nvPicPr>
          <p:cNvPr id="50" name="Picture 49">
            <a:extLst>
              <a:ext uri="{FF2B5EF4-FFF2-40B4-BE49-F238E27FC236}">
                <a16:creationId xmlns:a16="http://schemas.microsoft.com/office/drawing/2014/main" id="{3AA822E9-02AE-C057-6ECA-B4378C5764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5966" y="2075788"/>
            <a:ext cx="1113754" cy="1113754"/>
          </a:xfrm>
          <a:prstGeom prst="rect">
            <a:avLst/>
          </a:prstGeom>
        </p:spPr>
      </p:pic>
      <p:pic>
        <p:nvPicPr>
          <p:cNvPr id="51" name="Picture 50">
            <a:extLst>
              <a:ext uri="{FF2B5EF4-FFF2-40B4-BE49-F238E27FC236}">
                <a16:creationId xmlns:a16="http://schemas.microsoft.com/office/drawing/2014/main" id="{419AB6F6-C144-8166-5E6B-56EECFBD4C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2491" y="1453774"/>
            <a:ext cx="975417" cy="721285"/>
          </a:xfrm>
          <a:prstGeom prst="rect">
            <a:avLst/>
          </a:prstGeom>
        </p:spPr>
      </p:pic>
      <p:pic>
        <p:nvPicPr>
          <p:cNvPr id="52" name="Picture 51">
            <a:extLst>
              <a:ext uri="{FF2B5EF4-FFF2-40B4-BE49-F238E27FC236}">
                <a16:creationId xmlns:a16="http://schemas.microsoft.com/office/drawing/2014/main" id="{0BBB33E2-E62E-9F68-3646-BF956AB02E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7715" y="4876800"/>
            <a:ext cx="1639995" cy="1091342"/>
          </a:xfrm>
          <a:prstGeom prst="rect">
            <a:avLst/>
          </a:prstGeom>
        </p:spPr>
      </p:pic>
      <p:pic>
        <p:nvPicPr>
          <p:cNvPr id="53" name="Picture 52">
            <a:extLst>
              <a:ext uri="{FF2B5EF4-FFF2-40B4-BE49-F238E27FC236}">
                <a16:creationId xmlns:a16="http://schemas.microsoft.com/office/drawing/2014/main" id="{FF00FA43-AE13-B0EF-5B33-4FAD0D2488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57977" y="6050223"/>
            <a:ext cx="936076" cy="701154"/>
          </a:xfrm>
          <a:prstGeom prst="rect">
            <a:avLst/>
          </a:prstGeom>
        </p:spPr>
      </p:pic>
      <p:pic>
        <p:nvPicPr>
          <p:cNvPr id="54" name="Picture 53">
            <a:extLst>
              <a:ext uri="{FF2B5EF4-FFF2-40B4-BE49-F238E27FC236}">
                <a16:creationId xmlns:a16="http://schemas.microsoft.com/office/drawing/2014/main" id="{5605E244-88EC-674C-F966-627BE38D23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33841" y="3299578"/>
            <a:ext cx="1750374" cy="1050225"/>
          </a:xfrm>
          <a:prstGeom prst="rect">
            <a:avLst/>
          </a:prstGeom>
        </p:spPr>
      </p:pic>
      <p:sp>
        <p:nvSpPr>
          <p:cNvPr id="45" name="Line 6"/>
          <p:cNvSpPr/>
          <p:nvPr/>
        </p:nvSpPr>
        <p:spPr>
          <a:xfrm>
            <a:off x="2546234" y="6243350"/>
            <a:ext cx="619932" cy="0"/>
          </a:xfrm>
          <a:prstGeom prst="line">
            <a:avLst/>
          </a:prstGeom>
          <a:ln w="57150" cap="flat" cmpd="sng">
            <a:solidFill>
              <a:srgbClr val="FF0000"/>
            </a:solidFill>
            <a:prstDash val="solid"/>
            <a:headEnd type="none" w="med" len="med"/>
            <a:tailEnd type="triangle" w="med" len="med"/>
          </a:ln>
        </p:spPr>
      </p:sp>
      <p:pic>
        <p:nvPicPr>
          <p:cNvPr id="46" name="Picture 56" descr="D:\G.AN\dau mo va khi thien nhien (sinh hoat cum 2013)\Hinh417._So_do_chung_cat_dau_mo_va_ung_dung_cua_cac_san_pham.jpg copy.png"/>
          <p:cNvPicPr>
            <a:picLocks noChangeAspect="1"/>
          </p:cNvPicPr>
          <p:nvPr/>
        </p:nvPicPr>
        <p:blipFill>
          <a:blip r:embed="rId9"/>
          <a:stretch>
            <a:fillRect/>
          </a:stretch>
        </p:blipFill>
        <p:spPr>
          <a:xfrm>
            <a:off x="3057233" y="4665662"/>
            <a:ext cx="2286000" cy="1887538"/>
          </a:xfrm>
          <a:prstGeom prst="rect">
            <a:avLst/>
          </a:prstGeom>
          <a:noFill/>
          <a:ln w="9525">
            <a:noFill/>
          </a:ln>
        </p:spPr>
      </p:pic>
      <p:pic>
        <p:nvPicPr>
          <p:cNvPr id="47" name="Picture 55" descr="D:\G.AN\dau mo va khi thien nhien (sinh hoat cum 2013)\k copy.png"/>
          <p:cNvPicPr>
            <a:picLocks noChangeAspect="1"/>
          </p:cNvPicPr>
          <p:nvPr/>
        </p:nvPicPr>
        <p:blipFill>
          <a:blip r:embed="rId10"/>
          <a:stretch>
            <a:fillRect/>
          </a:stretch>
        </p:blipFill>
        <p:spPr>
          <a:xfrm>
            <a:off x="4895338" y="4352924"/>
            <a:ext cx="2209800" cy="1924050"/>
          </a:xfrm>
          <a:prstGeom prst="rect">
            <a:avLst/>
          </a:prstGeom>
          <a:noFill/>
          <a:ln w="9525">
            <a:noFill/>
          </a:ln>
        </p:spPr>
      </p:pic>
      <p:cxnSp>
        <p:nvCxnSpPr>
          <p:cNvPr id="55" name="Straight Connector 54"/>
          <p:cNvCxnSpPr/>
          <p:nvPr/>
        </p:nvCxnSpPr>
        <p:spPr>
          <a:xfrm rot="5400000">
            <a:off x="5060845" y="5314155"/>
            <a:ext cx="455613" cy="1587"/>
          </a:xfrm>
          <a:prstGeom prst="line">
            <a:avLst/>
          </a:prstGeom>
          <a:ln w="88900" cap="flat" cmpd="sng">
            <a:solidFill>
              <a:srgbClr val="320000"/>
            </a:solidFill>
            <a:prstDash val="solid"/>
            <a:headEnd type="none" w="med" len="med"/>
            <a:tailEnd type="none" w="med" len="med"/>
          </a:ln>
        </p:spPr>
      </p:cxnSp>
      <p:sp>
        <p:nvSpPr>
          <p:cNvPr id="56" name="AutoShape 37"/>
          <p:cNvSpPr/>
          <p:nvPr/>
        </p:nvSpPr>
        <p:spPr>
          <a:xfrm>
            <a:off x="5562600" y="45720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endParaRPr lang="vi-VN" altLang="en-US" sz="1800" dirty="0">
              <a:latin typeface="Verdana" panose="020B0604030504040204" pitchFamily="34" charset="0"/>
            </a:endParaRPr>
          </a:p>
        </p:txBody>
      </p:sp>
      <p:sp>
        <p:nvSpPr>
          <p:cNvPr id="57" name="AutoShape 38"/>
          <p:cNvSpPr/>
          <p:nvPr/>
        </p:nvSpPr>
        <p:spPr>
          <a:xfrm>
            <a:off x="5562600" y="33528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endParaRPr lang="vi-VN" altLang="en-US" sz="1800" dirty="0">
              <a:latin typeface="Verdana" panose="020B0604030504040204" pitchFamily="34" charset="0"/>
            </a:endParaRPr>
          </a:p>
        </p:txBody>
      </p:sp>
      <p:sp>
        <p:nvSpPr>
          <p:cNvPr id="59" name="AutoShape 39"/>
          <p:cNvSpPr/>
          <p:nvPr/>
        </p:nvSpPr>
        <p:spPr>
          <a:xfrm>
            <a:off x="5562600" y="28194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endParaRPr lang="vi-VN" altLang="en-US" sz="1800" dirty="0">
              <a:latin typeface="Verdana" panose="020B0604030504040204" pitchFamily="34" charset="0"/>
            </a:endParaRPr>
          </a:p>
        </p:txBody>
      </p:sp>
      <p:sp>
        <p:nvSpPr>
          <p:cNvPr id="60" name="AutoShape 40"/>
          <p:cNvSpPr/>
          <p:nvPr/>
        </p:nvSpPr>
        <p:spPr>
          <a:xfrm>
            <a:off x="6248400" y="45720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endParaRPr lang="vi-VN" altLang="en-US" sz="1800" dirty="0">
              <a:latin typeface="Verdana" panose="020B0604030504040204" pitchFamily="34" charset="0"/>
            </a:endParaRPr>
          </a:p>
        </p:txBody>
      </p:sp>
      <p:sp>
        <p:nvSpPr>
          <p:cNvPr id="61" name="AutoShape 41"/>
          <p:cNvSpPr/>
          <p:nvPr/>
        </p:nvSpPr>
        <p:spPr>
          <a:xfrm>
            <a:off x="5562600" y="22098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endParaRPr lang="vi-VN" altLang="en-US" sz="1800" dirty="0">
              <a:latin typeface="Verdana" panose="020B0604030504040204" pitchFamily="34" charset="0"/>
            </a:endParaRPr>
          </a:p>
        </p:txBody>
      </p:sp>
      <p:sp>
        <p:nvSpPr>
          <p:cNvPr id="62" name="AutoShape 42"/>
          <p:cNvSpPr/>
          <p:nvPr/>
        </p:nvSpPr>
        <p:spPr>
          <a:xfrm>
            <a:off x="6248400" y="33528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endParaRPr lang="vi-VN" altLang="en-US" sz="1800" dirty="0">
              <a:latin typeface="Verdana" panose="020B0604030504040204" pitchFamily="34" charset="0"/>
            </a:endParaRPr>
          </a:p>
        </p:txBody>
      </p:sp>
      <p:sp>
        <p:nvSpPr>
          <p:cNvPr id="63" name="AutoShape 43"/>
          <p:cNvSpPr/>
          <p:nvPr/>
        </p:nvSpPr>
        <p:spPr>
          <a:xfrm>
            <a:off x="6248400" y="39624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endParaRPr lang="vi-VN" altLang="en-US" sz="1800" dirty="0">
              <a:latin typeface="Verdana" panose="020B0604030504040204" pitchFamily="34" charset="0"/>
            </a:endParaRPr>
          </a:p>
        </p:txBody>
      </p:sp>
      <p:sp>
        <p:nvSpPr>
          <p:cNvPr id="64" name="AutoShape 44"/>
          <p:cNvSpPr/>
          <p:nvPr/>
        </p:nvSpPr>
        <p:spPr>
          <a:xfrm>
            <a:off x="6248400" y="28194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endParaRPr lang="vi-VN" altLang="en-US" sz="1800" dirty="0">
              <a:latin typeface="Verdana" panose="020B0604030504040204" pitchFamily="34" charset="0"/>
            </a:endParaRPr>
          </a:p>
        </p:txBody>
      </p:sp>
      <p:sp>
        <p:nvSpPr>
          <p:cNvPr id="65" name="AutoShape 45"/>
          <p:cNvSpPr/>
          <p:nvPr/>
        </p:nvSpPr>
        <p:spPr>
          <a:xfrm>
            <a:off x="6248400" y="22098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endParaRPr lang="vi-VN" altLang="en-US" sz="1800" dirty="0">
              <a:latin typeface="Verdana" panose="020B0604030504040204" pitchFamily="34" charset="0"/>
            </a:endParaRPr>
          </a:p>
        </p:txBody>
      </p:sp>
      <p:sp>
        <p:nvSpPr>
          <p:cNvPr id="66" name="AutoShape 46"/>
          <p:cNvSpPr/>
          <p:nvPr/>
        </p:nvSpPr>
        <p:spPr>
          <a:xfrm>
            <a:off x="5562600" y="39624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a:spcBef>
                <a:spcPct val="0"/>
              </a:spcBef>
              <a:buNone/>
            </a:pPr>
            <a:endParaRPr lang="vi-VN" altLang="en-US" sz="1800" dirty="0">
              <a:latin typeface="Verdana" panose="020B0604030504040204" pitchFamily="34" charset="0"/>
            </a:endParaRPr>
          </a:p>
        </p:txBody>
      </p:sp>
      <p:sp>
        <p:nvSpPr>
          <p:cNvPr id="67" name="AutoShape 48"/>
          <p:cNvSpPr/>
          <p:nvPr/>
        </p:nvSpPr>
        <p:spPr>
          <a:xfrm>
            <a:off x="6248400" y="1066800"/>
            <a:ext cx="152400" cy="304800"/>
          </a:xfrm>
          <a:prstGeom prst="upArrow">
            <a:avLst>
              <a:gd name="adj1" fmla="val 50000"/>
              <a:gd name="adj2" fmla="val 500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endParaRPr lang="vi-VN" altLang="en-US" sz="1800" dirty="0">
              <a:latin typeface="Verdana" panose="020B0604030504040204" pitchFamily="34" charset="0"/>
            </a:endParaRPr>
          </a:p>
        </p:txBody>
      </p:sp>
      <p:sp>
        <p:nvSpPr>
          <p:cNvPr id="68" name="AutoShape 49"/>
          <p:cNvSpPr/>
          <p:nvPr/>
        </p:nvSpPr>
        <p:spPr>
          <a:xfrm>
            <a:off x="5562600" y="16002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endParaRPr lang="vi-VN" altLang="en-US" sz="1800" dirty="0">
              <a:latin typeface="Verdana" panose="020B0604030504040204" pitchFamily="34" charset="0"/>
            </a:endParaRPr>
          </a:p>
        </p:txBody>
      </p:sp>
      <p:sp>
        <p:nvSpPr>
          <p:cNvPr id="69" name="AutoShape 50"/>
          <p:cNvSpPr/>
          <p:nvPr/>
        </p:nvSpPr>
        <p:spPr>
          <a:xfrm>
            <a:off x="6248400" y="16002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endParaRPr lang="vi-VN" altLang="en-US" sz="1800" dirty="0">
              <a:latin typeface="Verdana" panose="020B0604030504040204" pitchFamily="34" charset="0"/>
            </a:endParaRPr>
          </a:p>
        </p:txBody>
      </p:sp>
      <p:sp>
        <p:nvSpPr>
          <p:cNvPr id="70" name="AutoShape 51"/>
          <p:cNvSpPr/>
          <p:nvPr/>
        </p:nvSpPr>
        <p:spPr>
          <a:xfrm>
            <a:off x="5562600" y="1066800"/>
            <a:ext cx="152400" cy="304800"/>
          </a:xfrm>
          <a:prstGeom prst="upArrow">
            <a:avLst>
              <a:gd name="adj1" fmla="val 50000"/>
              <a:gd name="adj2" fmla="val 500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endParaRPr lang="vi-VN" altLang="en-US" sz="1800" dirty="0">
              <a:latin typeface="Verdana" panose="020B0604030504040204" pitchFamily="34" charset="0"/>
            </a:endParaRPr>
          </a:p>
        </p:txBody>
      </p:sp>
      <p:sp>
        <p:nvSpPr>
          <p:cNvPr id="58" name="Text Box 10"/>
          <p:cNvSpPr txBox="1"/>
          <p:nvPr/>
        </p:nvSpPr>
        <p:spPr>
          <a:xfrm>
            <a:off x="989419" y="6971355"/>
            <a:ext cx="11279963" cy="3231654"/>
          </a:xfrm>
          <a:prstGeom prst="rect">
            <a:avLst/>
          </a:prstGeom>
          <a:noFill/>
          <a:ln w="57150">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50000"/>
              </a:spcBef>
              <a:buNone/>
            </a:pPr>
            <a:r>
              <a:rPr lang="en-US" altLang="en-US" sz="2400" b="1" dirty="0">
                <a:solidFill>
                  <a:srgbClr val="0000FF"/>
                </a:solidFill>
                <a:latin typeface="Times New Roman" panose="02020603050405020304" pitchFamily="18" charset="0"/>
                <a:cs typeface="Times New Roman" panose="02020603050405020304" pitchFamily="18" charset="0"/>
              </a:rPr>
              <a:t>1. </a:t>
            </a:r>
            <a:r>
              <a:rPr lang="en-US" altLang="en-US" sz="2400" b="1" dirty="0" err="1">
                <a:solidFill>
                  <a:srgbClr val="0000FF"/>
                </a:solidFill>
                <a:latin typeface="Times New Roman" panose="02020603050405020304" pitchFamily="18" charset="0"/>
                <a:cs typeface="Times New Roman" panose="02020603050405020304" pitchFamily="18" charset="0"/>
              </a:rPr>
              <a:t>Phương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pháp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chưng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cất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được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một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số</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sản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phẩm</a:t>
            </a:r>
            <a:r>
              <a:rPr lang="en-US" altLang="en-US" sz="2400" b="1" dirty="0">
                <a:solidFill>
                  <a:srgbClr val="0000FF"/>
                </a:solidFill>
                <a:latin typeface="Times New Roman" panose="02020603050405020304" pitchFamily="18" charset="0"/>
                <a:cs typeface="Times New Roman" panose="02020603050405020304" pitchFamily="18" charset="0"/>
              </a:rPr>
              <a:t>:</a:t>
            </a:r>
          </a:p>
          <a:p>
            <a:pPr marL="0" indent="0">
              <a:spcBef>
                <a:spcPct val="50000"/>
              </a:spcBef>
              <a:buNone/>
            </a:pPr>
            <a:r>
              <a:rPr lang="en-US" altLang="en-US" sz="2400" b="1" dirty="0">
                <a:solidFill>
                  <a:srgbClr val="0000FF"/>
                </a:solidFill>
                <a:latin typeface="Times New Roman" panose="02020603050405020304" pitchFamily="18" charset="0"/>
                <a:cs typeface="Times New Roman" panose="02020603050405020304" pitchFamily="18" charset="0"/>
              </a:rPr>
              <a:t>2. </a:t>
            </a:r>
            <a:r>
              <a:rPr lang="en-US" altLang="en-US" sz="2400" b="1" dirty="0" err="1">
                <a:solidFill>
                  <a:srgbClr val="0000FF"/>
                </a:solidFill>
                <a:latin typeface="Times New Roman" panose="02020603050405020304" pitchFamily="18" charset="0"/>
                <a:cs typeface="Times New Roman" panose="02020603050405020304" pitchFamily="18" charset="0"/>
              </a:rPr>
              <a:t>Phương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pháp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crawc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kinh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xăng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và</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hỗn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hợp</a:t>
            </a:r>
            <a:r>
              <a:rPr lang="en-US" altLang="en-US" sz="2400" b="1" dirty="0">
                <a:solidFill>
                  <a:srgbClr val="0000FF"/>
                </a:solidFill>
                <a:latin typeface="Times New Roman" panose="02020603050405020304" pitchFamily="18" charset="0"/>
                <a:cs typeface="Times New Roman" panose="02020603050405020304" pitchFamily="18" charset="0"/>
              </a:rPr>
              <a:t> khí.2. </a:t>
            </a:r>
            <a:r>
              <a:rPr lang="en-US" altLang="en-US" sz="2400" b="1" dirty="0" err="1">
                <a:solidFill>
                  <a:srgbClr val="0000FF"/>
                </a:solidFill>
                <a:latin typeface="Times New Roman" panose="02020603050405020304" pitchFamily="18" charset="0"/>
                <a:cs typeface="Times New Roman" panose="02020603050405020304" pitchFamily="18" charset="0"/>
              </a:rPr>
              <a:t>Các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sản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phẩm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khí</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đốt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xăng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dầu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thắp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dầu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điezen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dầu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mazut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gọi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là</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nhiên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liệu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Nhiên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liệu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là</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như</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thế</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nào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cô</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mời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các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em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học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tiết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tiếp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theo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viên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sẽ</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giới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thiệu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với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các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em</a:t>
            </a:r>
            <a:r>
              <a:rPr lang="en-US" altLang="en-US" sz="2400" b="1" dirty="0">
                <a:solidFill>
                  <a:srgbClr val="0000FF"/>
                </a:solidFill>
                <a:latin typeface="Times New Roman" panose="02020603050405020304" pitchFamily="18" charset="0"/>
                <a:cs typeface="Times New Roman" panose="02020603050405020304" pitchFamily="18" charset="0"/>
              </a:rPr>
              <a:t>. </a:t>
            </a:r>
          </a:p>
          <a:p>
            <a:pPr marL="0" indent="0">
              <a:spcBef>
                <a:spcPct val="50000"/>
              </a:spcBef>
              <a:buNone/>
            </a:pPr>
            <a:r>
              <a:rPr lang="en-US" alt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dầu</a:t>
            </a:r>
            <a:r>
              <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mỏ</a:t>
            </a:r>
            <a:r>
              <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p>
          <a:p>
            <a:pPr marL="0" indent="0">
              <a:spcBef>
                <a:spcPct val="50000"/>
              </a:spcBef>
              <a:buNone/>
            </a:pPr>
            <a:r>
              <a:rPr lang="en-US" alt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altLang="en-US" sz="2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Dầu</a:t>
            </a:r>
            <a:r>
              <a:rPr lang="en-US" alt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mỏ</a:t>
            </a:r>
            <a:r>
              <a:rPr lang="en-US" alt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alt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alt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alt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vàng</a:t>
            </a:r>
            <a:r>
              <a:rPr lang="en-US" alt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alt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668351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32" presetClass="emph" presetSubtype="0" repeatCount="indefinite" fill="hold" nodeType="withEffect">
                                  <p:stCondLst>
                                    <p:cond delay="500"/>
                                  </p:stCondLst>
                                  <p:childTnLst>
                                    <p:animRot by="120000">
                                      <p:cBhvr>
                                        <p:cTn id="8" dur="100" fill="hold">
                                          <p:stCondLst>
                                            <p:cond delay="0"/>
                                          </p:stCondLst>
                                        </p:cTn>
                                        <p:tgtEl>
                                          <p:spTgt spid="45"/>
                                        </p:tgtEl>
                                        <p:attrNameLst>
                                          <p:attrName>r</p:attrName>
                                        </p:attrNameLst>
                                      </p:cBhvr>
                                    </p:animRot>
                                    <p:animRot by="-240000">
                                      <p:cBhvr>
                                        <p:cTn id="9" dur="200" fill="hold">
                                          <p:stCondLst>
                                            <p:cond delay="200"/>
                                          </p:stCondLst>
                                        </p:cTn>
                                        <p:tgtEl>
                                          <p:spTgt spid="45"/>
                                        </p:tgtEl>
                                        <p:attrNameLst>
                                          <p:attrName>r</p:attrName>
                                        </p:attrNameLst>
                                      </p:cBhvr>
                                    </p:animRot>
                                    <p:animRot by="240000">
                                      <p:cBhvr>
                                        <p:cTn id="10" dur="200" fill="hold">
                                          <p:stCondLst>
                                            <p:cond delay="400"/>
                                          </p:stCondLst>
                                        </p:cTn>
                                        <p:tgtEl>
                                          <p:spTgt spid="45"/>
                                        </p:tgtEl>
                                        <p:attrNameLst>
                                          <p:attrName>r</p:attrName>
                                        </p:attrNameLst>
                                      </p:cBhvr>
                                    </p:animRot>
                                    <p:animRot by="-240000">
                                      <p:cBhvr>
                                        <p:cTn id="11" dur="200" fill="hold">
                                          <p:stCondLst>
                                            <p:cond delay="600"/>
                                          </p:stCondLst>
                                        </p:cTn>
                                        <p:tgtEl>
                                          <p:spTgt spid="45"/>
                                        </p:tgtEl>
                                        <p:attrNameLst>
                                          <p:attrName>r</p:attrName>
                                        </p:attrNameLst>
                                      </p:cBhvr>
                                    </p:animRot>
                                    <p:animRot by="120000">
                                      <p:cBhvr>
                                        <p:cTn id="12" dur="200" fill="hold">
                                          <p:stCondLst>
                                            <p:cond delay="800"/>
                                          </p:stCondLst>
                                        </p:cTn>
                                        <p:tgtEl>
                                          <p:spTgt spid="45"/>
                                        </p:tgtEl>
                                        <p:attrNameLst>
                                          <p:attrName>r</p:attrName>
                                        </p:attrNameLst>
                                      </p:cBhvr>
                                    </p:animRot>
                                  </p:childTnLst>
                                </p:cTn>
                              </p:par>
                              <p:par>
                                <p:cTn id="13" presetID="1" presetClass="entr" presetSubtype="0" fill="hold" nodeType="withEffect">
                                  <p:stCondLst>
                                    <p:cond delay="100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150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150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1500"/>
                                  </p:stCondLst>
                                  <p:childTnLst>
                                    <p:set>
                                      <p:cBhvr>
                                        <p:cTn id="20" dur="1" fill="hold">
                                          <p:stCondLst>
                                            <p:cond delay="0"/>
                                          </p:stCondLst>
                                        </p:cTn>
                                        <p:tgtEl>
                                          <p:spTgt spid="56"/>
                                        </p:tgtEl>
                                        <p:attrNameLst>
                                          <p:attrName>style.visibility</p:attrName>
                                        </p:attrNameLst>
                                      </p:cBhvr>
                                      <p:to>
                                        <p:strVal val="visible"/>
                                      </p:to>
                                    </p:set>
                                  </p:childTnLst>
                                </p:cTn>
                              </p:par>
                            </p:childTnLst>
                          </p:cTn>
                        </p:par>
                        <p:par>
                          <p:cTn id="21" fill="hold">
                            <p:stCondLst>
                              <p:cond delay="1500"/>
                            </p:stCondLst>
                            <p:childTnLst>
                              <p:par>
                                <p:cTn id="22" presetID="1" presetClass="entr" presetSubtype="0" fill="hold" grpId="0" nodeType="afterEffect">
                                  <p:stCondLst>
                                    <p:cond delay="0"/>
                                  </p:stCondLst>
                                  <p:childTnLst>
                                    <p:set>
                                      <p:cBhvr>
                                        <p:cTn id="23" dur="1" fill="hold">
                                          <p:stCondLst>
                                            <p:cond delay="0"/>
                                          </p:stCondLst>
                                        </p:cTn>
                                        <p:tgtEl>
                                          <p:spTgt spid="60"/>
                                        </p:tgtEl>
                                        <p:attrNameLst>
                                          <p:attrName>style.visibility</p:attrName>
                                        </p:attrNameLst>
                                      </p:cBhvr>
                                      <p:to>
                                        <p:strVal val="visible"/>
                                      </p:to>
                                    </p:set>
                                  </p:childTnLst>
                                </p:cTn>
                              </p:par>
                              <p:par>
                                <p:cTn id="24" presetID="1" presetClass="entr" presetSubtype="0" fill="hold" grpId="0" nodeType="withEffect">
                                  <p:stCondLst>
                                    <p:cond delay="500"/>
                                  </p:stCondLst>
                                  <p:childTnLst>
                                    <p:set>
                                      <p:cBhvr>
                                        <p:cTn id="25" dur="1" fill="hold">
                                          <p:stCondLst>
                                            <p:cond delay="0"/>
                                          </p:stCondLst>
                                        </p:cTn>
                                        <p:tgtEl>
                                          <p:spTgt spid="63"/>
                                        </p:tgtEl>
                                        <p:attrNameLst>
                                          <p:attrName>style.visibility</p:attrName>
                                        </p:attrNameLst>
                                      </p:cBhvr>
                                      <p:to>
                                        <p:strVal val="visible"/>
                                      </p:to>
                                    </p:set>
                                  </p:childTnLst>
                                </p:cTn>
                              </p:par>
                              <p:par>
                                <p:cTn id="26" presetID="1" presetClass="entr" presetSubtype="0" fill="hold" grpId="0" nodeType="withEffect">
                                  <p:stCondLst>
                                    <p:cond delay="500"/>
                                  </p:stCondLst>
                                  <p:childTnLst>
                                    <p:set>
                                      <p:cBhvr>
                                        <p:cTn id="27" dur="1" fill="hold">
                                          <p:stCondLst>
                                            <p:cond delay="0"/>
                                          </p:stCondLst>
                                        </p:cTn>
                                        <p:tgtEl>
                                          <p:spTgt spid="66"/>
                                        </p:tgtEl>
                                        <p:attrNameLst>
                                          <p:attrName>style.visibility</p:attrName>
                                        </p:attrNameLst>
                                      </p:cBhvr>
                                      <p:to>
                                        <p:strVal val="visible"/>
                                      </p:to>
                                    </p:set>
                                  </p:childTnLst>
                                </p:cTn>
                              </p:par>
                              <p:par>
                                <p:cTn id="28" presetID="1" presetClass="entr" presetSubtype="0" fill="hold" grpId="0" nodeType="withEffect">
                                  <p:stCondLst>
                                    <p:cond delay="1000"/>
                                  </p:stCondLst>
                                  <p:childTnLst>
                                    <p:set>
                                      <p:cBhvr>
                                        <p:cTn id="29" dur="1" fill="hold">
                                          <p:stCondLst>
                                            <p:cond delay="0"/>
                                          </p:stCondLst>
                                        </p:cTn>
                                        <p:tgtEl>
                                          <p:spTgt spid="57"/>
                                        </p:tgtEl>
                                        <p:attrNameLst>
                                          <p:attrName>style.visibility</p:attrName>
                                        </p:attrNameLst>
                                      </p:cBhvr>
                                      <p:to>
                                        <p:strVal val="visible"/>
                                      </p:to>
                                    </p:set>
                                  </p:childTnLst>
                                </p:cTn>
                              </p:par>
                              <p:par>
                                <p:cTn id="30" presetID="1" presetClass="entr" presetSubtype="0" fill="hold" grpId="0" nodeType="withEffect">
                                  <p:stCondLst>
                                    <p:cond delay="1000"/>
                                  </p:stCondLst>
                                  <p:childTnLst>
                                    <p:set>
                                      <p:cBhvr>
                                        <p:cTn id="31" dur="1" fill="hold">
                                          <p:stCondLst>
                                            <p:cond delay="0"/>
                                          </p:stCondLst>
                                        </p:cTn>
                                        <p:tgtEl>
                                          <p:spTgt spid="62"/>
                                        </p:tgtEl>
                                        <p:attrNameLst>
                                          <p:attrName>style.visibility</p:attrName>
                                        </p:attrNameLst>
                                      </p:cBhvr>
                                      <p:to>
                                        <p:strVal val="visible"/>
                                      </p:to>
                                    </p:set>
                                  </p:childTnLst>
                                </p:cTn>
                              </p:par>
                              <p:par>
                                <p:cTn id="32" presetID="1" presetClass="entr" presetSubtype="0" fill="hold" grpId="0" nodeType="withEffect">
                                  <p:stCondLst>
                                    <p:cond delay="1500"/>
                                  </p:stCondLst>
                                  <p:childTnLst>
                                    <p:set>
                                      <p:cBhvr>
                                        <p:cTn id="33" dur="1" fill="hold">
                                          <p:stCondLst>
                                            <p:cond delay="0"/>
                                          </p:stCondLst>
                                        </p:cTn>
                                        <p:tgtEl>
                                          <p:spTgt spid="64"/>
                                        </p:tgtEl>
                                        <p:attrNameLst>
                                          <p:attrName>style.visibility</p:attrName>
                                        </p:attrNameLst>
                                      </p:cBhvr>
                                      <p:to>
                                        <p:strVal val="visible"/>
                                      </p:to>
                                    </p:set>
                                  </p:childTnLst>
                                </p:cTn>
                              </p:par>
                              <p:par>
                                <p:cTn id="34" presetID="1" presetClass="entr" presetSubtype="0" fill="hold" grpId="0" nodeType="withEffect">
                                  <p:stCondLst>
                                    <p:cond delay="1500"/>
                                  </p:stCondLst>
                                  <p:childTnLst>
                                    <p:set>
                                      <p:cBhvr>
                                        <p:cTn id="35" dur="1" fill="hold">
                                          <p:stCondLst>
                                            <p:cond delay="0"/>
                                          </p:stCondLst>
                                        </p:cTn>
                                        <p:tgtEl>
                                          <p:spTgt spid="59"/>
                                        </p:tgtEl>
                                        <p:attrNameLst>
                                          <p:attrName>style.visibility</p:attrName>
                                        </p:attrNameLst>
                                      </p:cBhvr>
                                      <p:to>
                                        <p:strVal val="visible"/>
                                      </p:to>
                                    </p:set>
                                  </p:childTnLst>
                                </p:cTn>
                              </p:par>
                              <p:par>
                                <p:cTn id="36" presetID="1" presetClass="entr" presetSubtype="0" fill="hold" grpId="0" nodeType="withEffect">
                                  <p:stCondLst>
                                    <p:cond delay="2000"/>
                                  </p:stCondLst>
                                  <p:childTnLst>
                                    <p:set>
                                      <p:cBhvr>
                                        <p:cTn id="37" dur="1" fill="hold">
                                          <p:stCondLst>
                                            <p:cond delay="0"/>
                                          </p:stCondLst>
                                        </p:cTn>
                                        <p:tgtEl>
                                          <p:spTgt spid="61"/>
                                        </p:tgtEl>
                                        <p:attrNameLst>
                                          <p:attrName>style.visibility</p:attrName>
                                        </p:attrNameLst>
                                      </p:cBhvr>
                                      <p:to>
                                        <p:strVal val="visible"/>
                                      </p:to>
                                    </p:set>
                                  </p:childTnLst>
                                </p:cTn>
                              </p:par>
                              <p:par>
                                <p:cTn id="38" presetID="1" presetClass="entr" presetSubtype="0" fill="hold" grpId="0" nodeType="withEffect">
                                  <p:stCondLst>
                                    <p:cond delay="2000"/>
                                  </p:stCondLst>
                                  <p:childTnLst>
                                    <p:set>
                                      <p:cBhvr>
                                        <p:cTn id="39" dur="1" fill="hold">
                                          <p:stCondLst>
                                            <p:cond delay="0"/>
                                          </p:stCondLst>
                                        </p:cTn>
                                        <p:tgtEl>
                                          <p:spTgt spid="65"/>
                                        </p:tgtEl>
                                        <p:attrNameLst>
                                          <p:attrName>style.visibility</p:attrName>
                                        </p:attrNameLst>
                                      </p:cBhvr>
                                      <p:to>
                                        <p:strVal val="visible"/>
                                      </p:to>
                                    </p:set>
                                  </p:childTnLst>
                                </p:cTn>
                              </p:par>
                              <p:par>
                                <p:cTn id="40" presetID="1" presetClass="entr" presetSubtype="0" fill="hold" grpId="0" nodeType="withEffect">
                                  <p:stCondLst>
                                    <p:cond delay="2500"/>
                                  </p:stCondLst>
                                  <p:childTnLst>
                                    <p:set>
                                      <p:cBhvr>
                                        <p:cTn id="41" dur="1" fill="hold">
                                          <p:stCondLst>
                                            <p:cond delay="0"/>
                                          </p:stCondLst>
                                        </p:cTn>
                                        <p:tgtEl>
                                          <p:spTgt spid="68"/>
                                        </p:tgtEl>
                                        <p:attrNameLst>
                                          <p:attrName>style.visibility</p:attrName>
                                        </p:attrNameLst>
                                      </p:cBhvr>
                                      <p:to>
                                        <p:strVal val="visible"/>
                                      </p:to>
                                    </p:set>
                                  </p:childTnLst>
                                </p:cTn>
                              </p:par>
                              <p:par>
                                <p:cTn id="42" presetID="1" presetClass="entr" presetSubtype="0" fill="hold" grpId="0" nodeType="withEffect">
                                  <p:stCondLst>
                                    <p:cond delay="2500"/>
                                  </p:stCondLst>
                                  <p:childTnLst>
                                    <p:set>
                                      <p:cBhvr>
                                        <p:cTn id="43" dur="1" fill="hold">
                                          <p:stCondLst>
                                            <p:cond delay="0"/>
                                          </p:stCondLst>
                                        </p:cTn>
                                        <p:tgtEl>
                                          <p:spTgt spid="69"/>
                                        </p:tgtEl>
                                        <p:attrNameLst>
                                          <p:attrName>style.visibility</p:attrName>
                                        </p:attrNameLst>
                                      </p:cBhvr>
                                      <p:to>
                                        <p:strVal val="visible"/>
                                      </p:to>
                                    </p:set>
                                  </p:childTnLst>
                                </p:cTn>
                              </p:par>
                              <p:par>
                                <p:cTn id="44" presetID="1" presetClass="entr" presetSubtype="0" fill="hold" grpId="0" nodeType="withEffect">
                                  <p:stCondLst>
                                    <p:cond delay="3000"/>
                                  </p:stCondLst>
                                  <p:childTnLst>
                                    <p:set>
                                      <p:cBhvr>
                                        <p:cTn id="45" dur="1" fill="hold">
                                          <p:stCondLst>
                                            <p:cond delay="0"/>
                                          </p:stCondLst>
                                        </p:cTn>
                                        <p:tgtEl>
                                          <p:spTgt spid="67"/>
                                        </p:tgtEl>
                                        <p:attrNameLst>
                                          <p:attrName>style.visibility</p:attrName>
                                        </p:attrNameLst>
                                      </p:cBhvr>
                                      <p:to>
                                        <p:strVal val="visible"/>
                                      </p:to>
                                    </p:set>
                                  </p:childTnLst>
                                </p:cTn>
                              </p:par>
                              <p:par>
                                <p:cTn id="46" presetID="1" presetClass="entr" presetSubtype="0" fill="hold" grpId="0" nodeType="withEffect">
                                  <p:stCondLst>
                                    <p:cond delay="3000"/>
                                  </p:stCondLst>
                                  <p:childTnLst>
                                    <p:set>
                                      <p:cBhvr>
                                        <p:cTn id="47" dur="1" fill="hold">
                                          <p:stCondLst>
                                            <p:cond delay="0"/>
                                          </p:stCondLst>
                                        </p:cTn>
                                        <p:tgtEl>
                                          <p:spTgt spid="70"/>
                                        </p:tgtEl>
                                        <p:attrNameLst>
                                          <p:attrName>style.visibility</p:attrName>
                                        </p:attrNameLst>
                                      </p:cBhvr>
                                      <p:to>
                                        <p:strVal val="visible"/>
                                      </p:to>
                                    </p:set>
                                  </p:childTnLst>
                                </p:cTn>
                              </p:par>
                            </p:childTnLst>
                          </p:cTn>
                        </p:par>
                        <p:par>
                          <p:cTn id="48" fill="hold">
                            <p:stCondLst>
                              <p:cond delay="4500"/>
                            </p:stCondLst>
                            <p:childTnLst>
                              <p:par>
                                <p:cTn id="49" presetID="1" presetClass="entr" presetSubtype="0" fill="hold" grpId="0" nodeType="afterEffect">
                                  <p:stCondLst>
                                    <p:cond delay="3500"/>
                                  </p:stCondLst>
                                  <p:childTnLst>
                                    <p:set>
                                      <p:cBhvr>
                                        <p:cTn id="50" dur="1" fill="hold">
                                          <p:stCondLst>
                                            <p:cond delay="0"/>
                                          </p:stCondLst>
                                        </p:cTn>
                                        <p:tgtEl>
                                          <p:spTgt spid="20525"/>
                                        </p:tgtEl>
                                        <p:attrNameLst>
                                          <p:attrName>style.visibility</p:attrName>
                                        </p:attrNameLst>
                                      </p:cBhvr>
                                      <p:to>
                                        <p:strVal val="visible"/>
                                      </p:to>
                                    </p:set>
                                  </p:childTnLst>
                                </p:cTn>
                              </p:par>
                              <p:par>
                                <p:cTn id="51" presetID="1" presetClass="entr" presetSubtype="0" fill="hold" grpId="0" nodeType="withEffect">
                                  <p:stCondLst>
                                    <p:cond delay="4000"/>
                                  </p:stCondLst>
                                  <p:childTnLst>
                                    <p:set>
                                      <p:cBhvr>
                                        <p:cTn id="52" dur="1" fill="hold">
                                          <p:stCondLst>
                                            <p:cond delay="0"/>
                                          </p:stCondLst>
                                        </p:cTn>
                                        <p:tgtEl>
                                          <p:spTgt spid="20523"/>
                                        </p:tgtEl>
                                        <p:attrNameLst>
                                          <p:attrName>style.visibility</p:attrName>
                                        </p:attrNameLst>
                                      </p:cBhvr>
                                      <p:to>
                                        <p:strVal val="visible"/>
                                      </p:to>
                                    </p:set>
                                  </p:childTnLst>
                                </p:cTn>
                              </p:par>
                              <p:par>
                                <p:cTn id="53" presetID="1" presetClass="entr" presetSubtype="0" fill="hold" grpId="0" nodeType="withEffect">
                                  <p:stCondLst>
                                    <p:cond delay="4500"/>
                                  </p:stCondLst>
                                  <p:childTnLst>
                                    <p:set>
                                      <p:cBhvr>
                                        <p:cTn id="54" dur="1" fill="hold">
                                          <p:stCondLst>
                                            <p:cond delay="0"/>
                                          </p:stCondLst>
                                        </p:cTn>
                                        <p:tgtEl>
                                          <p:spTgt spid="20521"/>
                                        </p:tgtEl>
                                        <p:attrNameLst>
                                          <p:attrName>style.visibility</p:attrName>
                                        </p:attrNameLst>
                                      </p:cBhvr>
                                      <p:to>
                                        <p:strVal val="visible"/>
                                      </p:to>
                                    </p:set>
                                  </p:childTnLst>
                                </p:cTn>
                              </p:par>
                              <p:par>
                                <p:cTn id="55" presetID="1" presetClass="entr" presetSubtype="0" fill="hold" grpId="0" nodeType="withEffect">
                                  <p:stCondLst>
                                    <p:cond delay="5000"/>
                                  </p:stCondLst>
                                  <p:childTnLst>
                                    <p:set>
                                      <p:cBhvr>
                                        <p:cTn id="56" dur="1" fill="hold">
                                          <p:stCondLst>
                                            <p:cond delay="0"/>
                                          </p:stCondLst>
                                        </p:cTn>
                                        <p:tgtEl>
                                          <p:spTgt spid="20519"/>
                                        </p:tgtEl>
                                        <p:attrNameLst>
                                          <p:attrName>style.visibility</p:attrName>
                                        </p:attrNameLst>
                                      </p:cBhvr>
                                      <p:to>
                                        <p:strVal val="visible"/>
                                      </p:to>
                                    </p:set>
                                  </p:childTnLst>
                                </p:cTn>
                              </p:par>
                              <p:par>
                                <p:cTn id="57" presetID="1" presetClass="entr" presetSubtype="0" fill="hold" grpId="0" nodeType="withEffect">
                                  <p:stCondLst>
                                    <p:cond delay="5500"/>
                                  </p:stCondLst>
                                  <p:childTnLst>
                                    <p:set>
                                      <p:cBhvr>
                                        <p:cTn id="58" dur="1" fill="hold">
                                          <p:stCondLst>
                                            <p:cond delay="0"/>
                                          </p:stCondLst>
                                        </p:cTn>
                                        <p:tgtEl>
                                          <p:spTgt spid="20515"/>
                                        </p:tgtEl>
                                        <p:attrNameLst>
                                          <p:attrName>style.visibility</p:attrName>
                                        </p:attrNameLst>
                                      </p:cBhvr>
                                      <p:to>
                                        <p:strVal val="visible"/>
                                      </p:to>
                                    </p:set>
                                  </p:childTnLst>
                                </p:cTn>
                              </p:par>
                              <p:par>
                                <p:cTn id="59" presetID="1" presetClass="entr" presetSubtype="0" fill="hold" grpId="0" nodeType="withEffect">
                                  <p:stCondLst>
                                    <p:cond delay="6000"/>
                                  </p:stCondLst>
                                  <p:childTnLst>
                                    <p:set>
                                      <p:cBhvr>
                                        <p:cTn id="60" dur="1" fill="hold">
                                          <p:stCondLst>
                                            <p:cond delay="0"/>
                                          </p:stCondLst>
                                        </p:cTn>
                                        <p:tgtEl>
                                          <p:spTgt spid="2051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052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052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052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052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051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05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4"/>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2"/>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5" grpId="0" animBg="1"/>
      <p:bldP spid="20526" grpId="0"/>
      <p:bldP spid="20523" grpId="0" animBg="1"/>
      <p:bldP spid="20524" grpId="0"/>
      <p:bldP spid="20521" grpId="0" animBg="1"/>
      <p:bldP spid="20522" grpId="0"/>
      <p:bldP spid="20519" grpId="0" animBg="1"/>
      <p:bldP spid="20520" grpId="0"/>
      <p:bldP spid="20517" grpId="0" animBg="1"/>
      <p:bldP spid="20518" grpId="0"/>
      <p:bldP spid="20515" grpId="0" animBg="1"/>
      <p:bldP spid="20516" grpId="0"/>
      <p:bldP spid="56" grpId="0" animBg="1"/>
      <p:bldP spid="57"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5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2" name="Picture 6" descr="Coi soi len_26032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28600"/>
            <a:ext cx="2286000" cy="20574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4823" name="Picture 7" descr="n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00050"/>
            <a:ext cx="3124200" cy="211455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4824" name="Picture 8" descr="BaoDamDuThuocDieuTriCachG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8952" y="3722183"/>
            <a:ext cx="3048000" cy="229552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4825" name="Picture 9" descr="Dye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3050" y="3657600"/>
            <a:ext cx="2362200" cy="20574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4826" name="Picture 10" descr="pb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3850" y="400050"/>
            <a:ext cx="3048000" cy="21336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10"/>
          <p:cNvSpPr txBox="1"/>
          <p:nvPr/>
        </p:nvSpPr>
        <p:spPr>
          <a:xfrm>
            <a:off x="989419" y="6971355"/>
            <a:ext cx="11279963" cy="2677656"/>
          </a:xfrm>
          <a:prstGeom prst="rect">
            <a:avLst/>
          </a:prstGeom>
          <a:noFill/>
          <a:ln w="57150">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50000"/>
              </a:spcBef>
              <a:buNone/>
            </a:pPr>
            <a:r>
              <a:rPr lang="en-US" altLang="en-US" sz="2400" b="1" dirty="0">
                <a:solidFill>
                  <a:srgbClr val="0000FF"/>
                </a:solidFill>
                <a:latin typeface="Times New Roman" panose="02020603050405020304" pitchFamily="18" charset="0"/>
                <a:cs typeface="Times New Roman" panose="02020603050405020304" pitchFamily="18" charset="0"/>
              </a:rPr>
              <a:t>1. </a:t>
            </a:r>
            <a:r>
              <a:rPr lang="en-US" altLang="en-US" sz="2400" b="1" dirty="0" err="1">
                <a:solidFill>
                  <a:srgbClr val="0000FF"/>
                </a:solidFill>
                <a:latin typeface="Times New Roman" panose="02020603050405020304" pitchFamily="18" charset="0"/>
                <a:cs typeface="Times New Roman" panose="02020603050405020304" pitchFamily="18" charset="0"/>
              </a:rPr>
              <a:t>Cô</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giới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thiệu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thêm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về</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một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số</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sản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phẩm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được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chế</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biến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từ</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dầu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mỏ</a:t>
            </a:r>
            <a:r>
              <a:rPr lang="en-US" altLang="en-US" sz="2400" b="1" dirty="0">
                <a:solidFill>
                  <a:srgbClr val="0000FF"/>
                </a:solidFill>
                <a:latin typeface="Times New Roman" panose="02020603050405020304" pitchFamily="18" charset="0"/>
                <a:cs typeface="Times New Roman" panose="02020603050405020304" pitchFamily="18" charset="0"/>
              </a:rPr>
              <a:t>.</a:t>
            </a:r>
          </a:p>
          <a:p>
            <a:pPr marL="0" indent="0">
              <a:spcBef>
                <a:spcPct val="50000"/>
              </a:spcBef>
              <a:buNone/>
            </a:pPr>
            <a:r>
              <a:rPr lang="en-US" altLang="en-US" sz="2400" b="1" dirty="0">
                <a:solidFill>
                  <a:srgbClr val="0000FF"/>
                </a:solidFill>
                <a:latin typeface="Times New Roman" panose="02020603050405020304" pitchFamily="18" charset="0"/>
                <a:cs typeface="Times New Roman" panose="02020603050405020304" pitchFamily="18" charset="0"/>
              </a:rPr>
              <a:t>2. </a:t>
            </a:r>
            <a:r>
              <a:rPr lang="vi-VN"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HS đã được biết về khí thiên nhiên trong bài metan, vì vậy trong phần này GV có thể nêu vấn đề như sau : Ngoài dầu mỏ, khí thiên nhiên cũng là một nguồn hiđrocacbon quan trọng, em hãy cho biết khí thiên nhiên thường có ở đõu, trong khí quyển, trong không khí hay trong lòng đất v.v...</a:t>
            </a:r>
            <a:endParaRPr lang="en-US" sz="2400" b="1" dirty="0">
              <a:solidFill>
                <a:srgbClr val="0000FF"/>
              </a:solidFill>
              <a:latin typeface=".VnTime" panose="020B7200000000000000" pitchFamily="34" charset="0"/>
              <a:ea typeface="Times New Roman" panose="02020603050405020304" pitchFamily="18" charset="0"/>
              <a:cs typeface="Times New Roman" panose="02020603050405020304" pitchFamily="18" charset="0"/>
            </a:endParaRPr>
          </a:p>
          <a:p>
            <a:pPr marL="0" indent="0">
              <a:spcBef>
                <a:spcPct val="50000"/>
              </a:spcBef>
              <a:buNone/>
            </a:pPr>
            <a:r>
              <a:rPr lang="en-US" alt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3. =&gt; </a:t>
            </a:r>
            <a:r>
              <a:rPr lang="en-US" altLang="en-US" sz="2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alt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II</a:t>
            </a:r>
          </a:p>
        </p:txBody>
      </p:sp>
      <p:sp>
        <p:nvSpPr>
          <p:cNvPr id="3" name="TextBox 2"/>
          <p:cNvSpPr txBox="1"/>
          <p:nvPr/>
        </p:nvSpPr>
        <p:spPr>
          <a:xfrm>
            <a:off x="1543050" y="2533650"/>
            <a:ext cx="3077076" cy="584775"/>
          </a:xfrm>
          <a:prstGeom prst="rect">
            <a:avLst/>
          </a:prstGeom>
          <a:noFill/>
        </p:spPr>
        <p:txBody>
          <a:bodyPr wrap="square" rtlCol="0">
            <a:spAutoFit/>
          </a:bodyPr>
          <a:lstStyle/>
          <a:p>
            <a:r>
              <a:rPr lang="en-US" sz="3200" b="1" dirty="0" err="1">
                <a:solidFill>
                  <a:srgbClr val="0000FF"/>
                </a:solidFill>
                <a:latin typeface="Times New Roman" panose="02020603050405020304" pitchFamily="18" charset="0"/>
                <a:cs typeface="Times New Roman" panose="02020603050405020304" pitchFamily="18" charset="0"/>
              </a:rPr>
              <a:t>Parafin</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6640429" y="6103370"/>
            <a:ext cx="3077076" cy="584775"/>
          </a:xfrm>
          <a:prstGeom prst="rect">
            <a:avLst/>
          </a:prstGeom>
          <a:noFill/>
        </p:spPr>
        <p:txBody>
          <a:bodyPr wrap="square" rtlCol="0">
            <a:spAutoFit/>
          </a:bodyPr>
          <a:lstStyle/>
          <a:p>
            <a:r>
              <a:rPr lang="en-US" sz="3200" b="1" dirty="0" err="1">
                <a:solidFill>
                  <a:srgbClr val="0000FF"/>
                </a:solidFill>
                <a:latin typeface="Times New Roman" panose="02020603050405020304" pitchFamily="18" charset="0"/>
                <a:cs typeface="Times New Roman" panose="02020603050405020304" pitchFamily="18" charset="0"/>
              </a:rPr>
              <a:t>Dược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phẩm</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518987" y="5909756"/>
            <a:ext cx="3077076" cy="584775"/>
          </a:xfrm>
          <a:prstGeom prst="rect">
            <a:avLst/>
          </a:prstGeom>
          <a:noFill/>
        </p:spPr>
        <p:txBody>
          <a:bodyPr wrap="square" rtlCol="0">
            <a:spAutoFit/>
          </a:bodyPr>
          <a:lstStyle/>
          <a:p>
            <a:r>
              <a:rPr lang="en-US" sz="3200" b="1" dirty="0" err="1">
                <a:solidFill>
                  <a:srgbClr val="0000FF"/>
                </a:solidFill>
                <a:latin typeface="Times New Roman" panose="02020603050405020304" pitchFamily="18" charset="0"/>
                <a:cs typeface="Times New Roman" panose="02020603050405020304" pitchFamily="18" charset="0"/>
              </a:rPr>
              <a:t>Chất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tạo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màu</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905876" y="2487966"/>
            <a:ext cx="3077076" cy="584775"/>
          </a:xfrm>
          <a:prstGeom prst="rect">
            <a:avLst/>
          </a:prstGeom>
          <a:noFill/>
        </p:spPr>
        <p:txBody>
          <a:bodyPr wrap="square" rtlCol="0">
            <a:spAutoFit/>
          </a:bodyPr>
          <a:lstStyle/>
          <a:p>
            <a:r>
              <a:rPr lang="en-US" sz="3200" b="1" dirty="0">
                <a:solidFill>
                  <a:srgbClr val="0000FF"/>
                </a:solidFill>
                <a:latin typeface="Times New Roman" panose="02020603050405020304" pitchFamily="18" charset="0"/>
                <a:cs typeface="Times New Roman" panose="02020603050405020304" pitchFamily="18" charset="0"/>
              </a:rPr>
              <a:t>Len</a:t>
            </a:r>
          </a:p>
        </p:txBody>
      </p:sp>
      <p:sp>
        <p:nvSpPr>
          <p:cNvPr id="17" name="TextBox 16"/>
          <p:cNvSpPr txBox="1"/>
          <p:nvPr/>
        </p:nvSpPr>
        <p:spPr>
          <a:xfrm>
            <a:off x="8721892" y="2772787"/>
            <a:ext cx="3077076" cy="584775"/>
          </a:xfrm>
          <a:prstGeom prst="rect">
            <a:avLst/>
          </a:prstGeom>
          <a:noFill/>
        </p:spPr>
        <p:txBody>
          <a:bodyPr wrap="square" rtlCol="0">
            <a:spAutoFit/>
          </a:bodyPr>
          <a:lstStyle/>
          <a:p>
            <a:r>
              <a:rPr lang="en-US" sz="3200" b="1" dirty="0" err="1">
                <a:solidFill>
                  <a:srgbClr val="0000FF"/>
                </a:solidFill>
                <a:latin typeface="Times New Roman" panose="02020603050405020304" pitchFamily="18" charset="0"/>
                <a:cs typeface="Times New Roman" panose="02020603050405020304" pitchFamily="18" charset="0"/>
              </a:rPr>
              <a:t>Nhựa</a:t>
            </a:r>
            <a:endParaRPr 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2641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569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520629296"/>
              </p:ext>
            </p:extLst>
          </p:nvPr>
        </p:nvGraphicFramePr>
        <p:xfrm>
          <a:off x="993158" y="1198070"/>
          <a:ext cx="10417792" cy="2895600"/>
        </p:xfrm>
        <a:graphic>
          <a:graphicData uri="http://schemas.openxmlformats.org/drawingml/2006/table">
            <a:tbl>
              <a:tblPr firstRow="1" bandRow="1">
                <a:tableStyleId>{5C22544A-7EE6-4342-B048-85BDC9FD1C3A}</a:tableStyleId>
              </a:tblPr>
              <a:tblGrid>
                <a:gridCol w="10417792">
                  <a:extLst>
                    <a:ext uri="{9D8B030D-6E8A-4147-A177-3AD203B41FA5}">
                      <a16:colId xmlns:a16="http://schemas.microsoft.com/office/drawing/2014/main" val="20000"/>
                    </a:ext>
                  </a:extLst>
                </a:gridCol>
              </a:tblGrid>
              <a:tr h="486076">
                <a:tc>
                  <a:txBody>
                    <a:bodyPr/>
                    <a:lstStyle/>
                    <a:p>
                      <a:pPr algn="ctr">
                        <a:lnSpc>
                          <a:spcPct val="100000"/>
                        </a:lnSpc>
                      </a:pPr>
                      <a:r>
                        <a:rPr lang="en-US" sz="3200" b="1" dirty="0" err="1">
                          <a:solidFill>
                            <a:srgbClr val="0000FF"/>
                          </a:solidFill>
                          <a:latin typeface="Times New Roman" pitchFamily="18" charset="0"/>
                          <a:cs typeface="Times New Roman" pitchFamily="18" charset="0"/>
                        </a:rPr>
                        <a:t>Nội</a:t>
                      </a:r>
                      <a:r>
                        <a:rPr lang="en-US" sz="3200" b="1" baseline="0" dirty="0">
                          <a:solidFill>
                            <a:srgbClr val="0000FF"/>
                          </a:solidFill>
                          <a:latin typeface="Times New Roman" pitchFamily="18" charset="0"/>
                          <a:cs typeface="Times New Roman" pitchFamily="18" charset="0"/>
                        </a:rPr>
                        <a:t> dung</a:t>
                      </a:r>
                      <a:endParaRPr lang="en-US" sz="3200" b="1" dirty="0">
                        <a:solidFill>
                          <a:srgbClr val="0000FF"/>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86076">
                <a:tc>
                  <a:txBody>
                    <a:bodyPr/>
                    <a:lstStyle/>
                    <a:p>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Khí</a:t>
                      </a:r>
                      <a:r>
                        <a:rPr lang="en-US" sz="3200" b="1" baseline="0" dirty="0">
                          <a:solidFill>
                            <a:srgbClr val="0000CC"/>
                          </a:solidFill>
                          <a:latin typeface="Times New Roman" panose="02020603050405020304" pitchFamily="18" charset="0"/>
                          <a:cs typeface="Times New Roman" panose="02020603050405020304" pitchFamily="18" charset="0"/>
                        </a:rPr>
                        <a:t> </a:t>
                      </a:r>
                      <a:r>
                        <a:rPr lang="en-US" sz="3200" b="1" baseline="0" dirty="0" err="1">
                          <a:solidFill>
                            <a:srgbClr val="0000CC"/>
                          </a:solidFill>
                          <a:latin typeface="Times New Roman" panose="02020603050405020304" pitchFamily="18" charset="0"/>
                          <a:cs typeface="Times New Roman" panose="02020603050405020304" pitchFamily="18" charset="0"/>
                        </a:rPr>
                        <a:t>thiên</a:t>
                      </a:r>
                      <a:r>
                        <a:rPr lang="en-US" sz="3200" b="1" baseline="0" dirty="0">
                          <a:solidFill>
                            <a:srgbClr val="0000CC"/>
                          </a:solidFill>
                          <a:latin typeface="Times New Roman" panose="02020603050405020304" pitchFamily="18" charset="0"/>
                          <a:cs typeface="Times New Roman" panose="02020603050405020304" pitchFamily="18" charset="0"/>
                        </a:rPr>
                        <a:t> </a:t>
                      </a:r>
                      <a:r>
                        <a:rPr lang="en-US" sz="3200" b="1" baseline="0" dirty="0" err="1">
                          <a:solidFill>
                            <a:srgbClr val="0000CC"/>
                          </a:solidFill>
                          <a:latin typeface="Times New Roman" panose="02020603050405020304" pitchFamily="18" charset="0"/>
                          <a:cs typeface="Times New Roman" panose="02020603050405020304" pitchFamily="18" charset="0"/>
                        </a:rPr>
                        <a:t>nhiên</a:t>
                      </a:r>
                      <a:r>
                        <a:rPr lang="en-US" sz="3200" b="1" baseline="0" dirty="0">
                          <a:solidFill>
                            <a:srgbClr val="0000CC"/>
                          </a:solidFill>
                          <a:latin typeface="Times New Roman" panose="02020603050405020304" pitchFamily="18" charset="0"/>
                          <a:cs typeface="Times New Roman" panose="02020603050405020304" pitchFamily="18" charset="0"/>
                        </a:rPr>
                        <a:t> </a:t>
                      </a:r>
                      <a:r>
                        <a:rPr lang="en-US" sz="3200" b="1" baseline="0" dirty="0" err="1">
                          <a:solidFill>
                            <a:srgbClr val="0000CC"/>
                          </a:solidFill>
                          <a:latin typeface="Times New Roman" panose="02020603050405020304" pitchFamily="18" charset="0"/>
                          <a:cs typeface="Times New Roman" panose="02020603050405020304" pitchFamily="18" charset="0"/>
                        </a:rPr>
                        <a:t>c</a:t>
                      </a:r>
                      <a:r>
                        <a:rPr lang="en-US" sz="3200" b="1" dirty="0" err="1">
                          <a:solidFill>
                            <a:srgbClr val="0000CC"/>
                          </a:solidFill>
                          <a:latin typeface="Times New Roman" panose="02020603050405020304" pitchFamily="18" charset="0"/>
                          <a:cs typeface="Times New Roman" panose="02020603050405020304" pitchFamily="18" charset="0"/>
                        </a:rPr>
                        <a:t>ó</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trong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mỏ</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khí</a:t>
                      </a:r>
                      <a:endParaRPr lang="en-US" sz="3200" b="1" dirty="0">
                        <a:solidFill>
                          <a:srgbClr val="0000CC"/>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86076">
                <a:tc>
                  <a:txBody>
                    <a:bodyPr/>
                    <a:lstStyle/>
                    <a:p>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Thành</a:t>
                      </a:r>
                      <a:r>
                        <a:rPr lang="en-US" sz="3200" b="1" baseline="0" dirty="0">
                          <a:solidFill>
                            <a:srgbClr val="0000CC"/>
                          </a:solidFill>
                          <a:latin typeface="Times New Roman" panose="02020603050405020304" pitchFamily="18" charset="0"/>
                          <a:cs typeface="Times New Roman" panose="02020603050405020304" pitchFamily="18" charset="0"/>
                        </a:rPr>
                        <a:t> </a:t>
                      </a:r>
                      <a:r>
                        <a:rPr lang="en-US" sz="3200" b="1" baseline="0" dirty="0" err="1">
                          <a:solidFill>
                            <a:srgbClr val="0000CC"/>
                          </a:solidFill>
                          <a:latin typeface="Times New Roman" panose="02020603050405020304" pitchFamily="18" charset="0"/>
                          <a:cs typeface="Times New Roman" panose="02020603050405020304" pitchFamily="18" charset="0"/>
                        </a:rPr>
                        <a:t>phần</a:t>
                      </a:r>
                      <a:r>
                        <a:rPr lang="en-US" sz="3200" b="1" baseline="0" dirty="0">
                          <a:solidFill>
                            <a:srgbClr val="0000CC"/>
                          </a:solidFill>
                          <a:latin typeface="Times New Roman" panose="02020603050405020304" pitchFamily="18" charset="0"/>
                          <a:cs typeface="Times New Roman" panose="02020603050405020304" pitchFamily="18" charset="0"/>
                        </a:rPr>
                        <a:t> </a:t>
                      </a:r>
                      <a:r>
                        <a:rPr lang="en-US" sz="3200" b="1" baseline="0" dirty="0" err="1">
                          <a:solidFill>
                            <a:srgbClr val="0000CC"/>
                          </a:solidFill>
                          <a:latin typeface="Times New Roman" panose="02020603050405020304" pitchFamily="18" charset="0"/>
                          <a:cs typeface="Times New Roman" panose="02020603050405020304" pitchFamily="18" charset="0"/>
                        </a:rPr>
                        <a:t>chủ</a:t>
                      </a:r>
                      <a:r>
                        <a:rPr lang="en-US" sz="3200" b="1" baseline="0" dirty="0">
                          <a:solidFill>
                            <a:srgbClr val="0000CC"/>
                          </a:solidFill>
                          <a:latin typeface="Times New Roman" panose="02020603050405020304" pitchFamily="18" charset="0"/>
                          <a:cs typeface="Times New Roman" panose="02020603050405020304" pitchFamily="18" charset="0"/>
                        </a:rPr>
                        <a:t> </a:t>
                      </a:r>
                      <a:r>
                        <a:rPr lang="en-US" sz="3200" b="1" baseline="0" dirty="0" err="1">
                          <a:solidFill>
                            <a:srgbClr val="0000CC"/>
                          </a:solidFill>
                          <a:latin typeface="Times New Roman" panose="02020603050405020304" pitchFamily="18" charset="0"/>
                          <a:cs typeface="Times New Roman" panose="02020603050405020304" pitchFamily="18" charset="0"/>
                        </a:rPr>
                        <a:t>yếu</a:t>
                      </a:r>
                      <a:r>
                        <a:rPr lang="en-US" sz="3200" b="1" baseline="0" dirty="0">
                          <a:solidFill>
                            <a:srgbClr val="0000CC"/>
                          </a:solidFill>
                          <a:latin typeface="Times New Roman" panose="02020603050405020304" pitchFamily="18" charset="0"/>
                          <a:cs typeface="Times New Roman" panose="02020603050405020304" pitchFamily="18" charset="0"/>
                        </a:rPr>
                        <a:t>:</a:t>
                      </a:r>
                      <a:endParaRPr lang="en-US" sz="3200" b="1" dirty="0">
                        <a:solidFill>
                          <a:srgbClr val="0000CC"/>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86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Khai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thác</a:t>
                      </a:r>
                      <a:r>
                        <a:rPr lang="en-US" sz="3200" b="1" dirty="0">
                          <a:solidFill>
                            <a:srgbClr val="0000CC"/>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86076">
                <a:tc>
                  <a:txBody>
                    <a:bodyPr/>
                    <a:lstStyle/>
                    <a:p>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Ứng</a:t>
                      </a:r>
                      <a:r>
                        <a:rPr lang="en-US" sz="3200" b="1" baseline="0" dirty="0">
                          <a:solidFill>
                            <a:srgbClr val="0000CC"/>
                          </a:solidFill>
                          <a:latin typeface="Times New Roman" panose="02020603050405020304" pitchFamily="18" charset="0"/>
                          <a:cs typeface="Times New Roman" panose="02020603050405020304" pitchFamily="18" charset="0"/>
                        </a:rPr>
                        <a:t> </a:t>
                      </a:r>
                      <a:r>
                        <a:rPr lang="en-US" sz="3200" b="1" baseline="0" dirty="0" err="1">
                          <a:solidFill>
                            <a:srgbClr val="0000CC"/>
                          </a:solidFill>
                          <a:latin typeface="Times New Roman" panose="02020603050405020304" pitchFamily="18" charset="0"/>
                          <a:cs typeface="Times New Roman" panose="02020603050405020304" pitchFamily="18" charset="0"/>
                        </a:rPr>
                        <a:t>dụng</a:t>
                      </a:r>
                      <a:r>
                        <a:rPr lang="en-US" sz="3200" b="1" baseline="0" dirty="0">
                          <a:solidFill>
                            <a:srgbClr val="0000CC"/>
                          </a:solidFill>
                          <a:latin typeface="Times New Roman" panose="02020603050405020304" pitchFamily="18" charset="0"/>
                          <a:cs typeface="Times New Roman" panose="02020603050405020304" pitchFamily="18" charset="0"/>
                        </a:rPr>
                        <a:t>:</a:t>
                      </a:r>
                      <a:endParaRPr lang="en-US" sz="3200" b="1" dirty="0">
                        <a:solidFill>
                          <a:srgbClr val="0000CC"/>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2" name="TextBox 1"/>
          <p:cNvSpPr txBox="1"/>
          <p:nvPr/>
        </p:nvSpPr>
        <p:spPr>
          <a:xfrm>
            <a:off x="749113" y="6858000"/>
            <a:ext cx="11182350" cy="2308324"/>
          </a:xfrm>
          <a:prstGeom prst="rect">
            <a:avLst/>
          </a:prstGeom>
          <a:noFill/>
        </p:spPr>
        <p:txBody>
          <a:bodyPr wrap="square" rtlCol="0">
            <a:spAutoFit/>
          </a:bodyPr>
          <a:lstStyle/>
          <a:p>
            <a:r>
              <a:rPr lang="en-US" sz="2400" b="1" dirty="0">
                <a:solidFill>
                  <a:srgbClr val="0000CC"/>
                </a:solidFill>
                <a:latin typeface="Times New Roman" panose="02020603050405020304" pitchFamily="18" charset="0"/>
                <a:cs typeface="Times New Roman" panose="02020603050405020304" pitchFamily="18" charset="0"/>
              </a:rPr>
              <a:t>Chia </a:t>
            </a:r>
            <a:r>
              <a:rPr lang="en-US" sz="2400" b="1" dirty="0" err="1">
                <a:solidFill>
                  <a:srgbClr val="0000CC"/>
                </a:solidFill>
                <a:latin typeface="Times New Roman" panose="02020603050405020304" pitchFamily="18" charset="0"/>
                <a:cs typeface="Times New Roman" panose="02020603050405020304" pitchFamily="18" charset="0"/>
              </a:rPr>
              <a:t>nhóm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các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nhóm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cử</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trưởng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nhóm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thư</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kí</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hướng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dẫn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hoàn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thành</a:t>
            </a:r>
            <a:r>
              <a:rPr lang="en-US" sz="2400" b="1" dirty="0">
                <a:solidFill>
                  <a:srgbClr val="0000CC"/>
                </a:solidFill>
                <a:latin typeface="Times New Roman" panose="02020603050405020304" pitchFamily="18" charset="0"/>
                <a:cs typeface="Times New Roman" panose="02020603050405020304" pitchFamily="18" charset="0"/>
              </a:rPr>
              <a:t>.</a:t>
            </a:r>
          </a:p>
          <a:p>
            <a:r>
              <a:rPr lang="en-US" sz="2400" b="1" dirty="0" err="1">
                <a:solidFill>
                  <a:srgbClr val="0000CC"/>
                </a:solidFill>
                <a:latin typeface="Times New Roman" panose="02020603050405020304" pitchFamily="18" charset="0"/>
                <a:cs typeface="Times New Roman" panose="02020603050405020304" pitchFamily="18" charset="0"/>
              </a:rPr>
              <a:t>Nghiên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cứu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thông</a:t>
            </a:r>
            <a:r>
              <a:rPr lang="en-US" sz="2400" b="1" dirty="0">
                <a:solidFill>
                  <a:srgbClr val="0000CC"/>
                </a:solidFill>
                <a:latin typeface="Times New Roman" panose="02020603050405020304" pitchFamily="18" charset="0"/>
                <a:cs typeface="Times New Roman" panose="02020603050405020304" pitchFamily="18" charset="0"/>
              </a:rPr>
              <a:t> tin </a:t>
            </a:r>
            <a:r>
              <a:rPr lang="en-US" sz="2400" b="1" dirty="0" err="1">
                <a:solidFill>
                  <a:srgbClr val="0000CC"/>
                </a:solidFill>
                <a:latin typeface="Times New Roman" panose="02020603050405020304" pitchFamily="18" charset="0"/>
                <a:cs typeface="Times New Roman" panose="02020603050405020304" pitchFamily="18" charset="0"/>
              </a:rPr>
              <a:t>trong</a:t>
            </a:r>
            <a:r>
              <a:rPr lang="en-US" sz="2400" b="1" dirty="0">
                <a:solidFill>
                  <a:srgbClr val="0000CC"/>
                </a:solidFill>
                <a:latin typeface="Times New Roman" panose="02020603050405020304" pitchFamily="18" charset="0"/>
                <a:cs typeface="Times New Roman" panose="02020603050405020304" pitchFamily="18" charset="0"/>
              </a:rPr>
              <a:t> SGK </a:t>
            </a:r>
            <a:r>
              <a:rPr lang="en-US" sz="2400" b="1" dirty="0" err="1">
                <a:solidFill>
                  <a:srgbClr val="0000CC"/>
                </a:solidFill>
                <a:latin typeface="Times New Roman" panose="02020603050405020304" pitchFamily="18" charset="0"/>
                <a:cs typeface="Times New Roman" panose="02020603050405020304" pitchFamily="18" charset="0"/>
              </a:rPr>
              <a:t>để</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hoàn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thành</a:t>
            </a:r>
            <a:r>
              <a:rPr lang="en-US" sz="2400" b="1" dirty="0">
                <a:solidFill>
                  <a:srgbClr val="0000CC"/>
                </a:solidFill>
                <a:latin typeface="Times New Roman" panose="02020603050405020304" pitchFamily="18" charset="0"/>
                <a:cs typeface="Times New Roman" panose="02020603050405020304" pitchFamily="18" charset="0"/>
              </a:rPr>
              <a:t>.</a:t>
            </a:r>
          </a:p>
          <a:p>
            <a:r>
              <a:rPr lang="en-US" sz="2400" b="1" dirty="0" err="1">
                <a:solidFill>
                  <a:srgbClr val="0000CC"/>
                </a:solidFill>
                <a:latin typeface="Times New Roman" panose="02020603050405020304" pitchFamily="18" charset="0"/>
                <a:cs typeface="Times New Roman" panose="02020603050405020304" pitchFamily="18" charset="0"/>
              </a:rPr>
              <a:t>Các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nhóm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có</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gì</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hỏi</a:t>
            </a:r>
            <a:r>
              <a:rPr lang="en-US" sz="2400" b="1" dirty="0">
                <a:solidFill>
                  <a:srgbClr val="0000CC"/>
                </a:solidFill>
                <a:latin typeface="Times New Roman" panose="02020603050405020304" pitchFamily="18" charset="0"/>
                <a:cs typeface="Times New Roman" panose="02020603050405020304" pitchFamily="18" charset="0"/>
              </a:rPr>
              <a:t>.</a:t>
            </a:r>
          </a:p>
          <a:p>
            <a:r>
              <a:rPr lang="en-US" sz="2400" b="1" dirty="0" err="1">
                <a:solidFill>
                  <a:srgbClr val="0000CC"/>
                </a:solidFill>
                <a:latin typeface="Times New Roman" panose="02020603050405020304" pitchFamily="18" charset="0"/>
                <a:cs typeface="Times New Roman" panose="02020603050405020304" pitchFamily="18" charset="0"/>
              </a:rPr>
              <a:t>Thời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gian</a:t>
            </a:r>
            <a:r>
              <a:rPr lang="en-US" sz="2400" b="1" dirty="0">
                <a:solidFill>
                  <a:srgbClr val="0000CC"/>
                </a:solidFill>
                <a:latin typeface="Times New Roman" panose="02020603050405020304" pitchFamily="18" charset="0"/>
                <a:cs typeface="Times New Roman" panose="02020603050405020304" pitchFamily="18" charset="0"/>
              </a:rPr>
              <a:t> 5 </a:t>
            </a:r>
            <a:r>
              <a:rPr lang="en-US" sz="2400" b="1" dirty="0" err="1">
                <a:solidFill>
                  <a:srgbClr val="0000CC"/>
                </a:solidFill>
                <a:latin typeface="Times New Roman" panose="02020603050405020304" pitchFamily="18" charset="0"/>
                <a:cs typeface="Times New Roman" panose="02020603050405020304" pitchFamily="18" charset="0"/>
              </a:rPr>
              <a:t>phút</a:t>
            </a:r>
            <a:r>
              <a:rPr lang="en-US" sz="2400" b="1" dirty="0">
                <a:solidFill>
                  <a:srgbClr val="0000CC"/>
                </a:solidFill>
                <a:latin typeface="Times New Roman" panose="02020603050405020304" pitchFamily="18" charset="0"/>
                <a:cs typeface="Times New Roman" panose="02020603050405020304" pitchFamily="18" charset="0"/>
              </a:rPr>
              <a:t>.</a:t>
            </a:r>
          </a:p>
          <a:p>
            <a:r>
              <a:rPr lang="en-US" sz="2400" b="1" dirty="0" err="1">
                <a:solidFill>
                  <a:srgbClr val="0000CC"/>
                </a:solidFill>
                <a:latin typeface="Times New Roman" panose="02020603050405020304" pitchFamily="18" charset="0"/>
                <a:cs typeface="Times New Roman" panose="02020603050405020304" pitchFamily="18" charset="0"/>
              </a:rPr>
              <a:t>Phát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bảng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phụ</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cụm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từ</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điền</a:t>
            </a:r>
            <a:endParaRPr lang="en-US" sz="2400" b="1" dirty="0">
              <a:solidFill>
                <a:srgbClr val="0000CC"/>
              </a:solidFill>
              <a:latin typeface="Times New Roman" panose="02020603050405020304" pitchFamily="18" charset="0"/>
              <a:cs typeface="Times New Roman" panose="02020603050405020304" pitchFamily="18" charset="0"/>
            </a:endParaRPr>
          </a:p>
          <a:p>
            <a:r>
              <a:rPr lang="en-US" sz="2400" b="1" dirty="0" err="1">
                <a:solidFill>
                  <a:srgbClr val="0000CC"/>
                </a:solidFill>
                <a:latin typeface="Times New Roman" panose="02020603050405020304" pitchFamily="18" charset="0"/>
                <a:cs typeface="Times New Roman" panose="02020603050405020304" pitchFamily="18" charset="0"/>
              </a:rPr>
              <a:t>Đạt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bao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nhiêu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điểm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thì</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đạt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bao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nhiêu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ngôi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sao</a:t>
            </a:r>
            <a:r>
              <a:rPr lang="en-US" sz="2400" b="1" dirty="0">
                <a:solidFill>
                  <a:srgbClr val="0000CC"/>
                </a:solidFill>
                <a:latin typeface="Times New Roman" panose="02020603050405020304" pitchFamily="18" charset="0"/>
                <a:cs typeface="Times New Roman" panose="02020603050405020304" pitchFamily="18" charset="0"/>
              </a:rPr>
              <a:t>.</a:t>
            </a:r>
          </a:p>
        </p:txBody>
      </p:sp>
      <p:cxnSp>
        <p:nvCxnSpPr>
          <p:cNvPr id="10" name="Straight Connector 9"/>
          <p:cNvCxnSpPr/>
          <p:nvPr/>
        </p:nvCxnSpPr>
        <p:spPr>
          <a:xfrm flipV="1">
            <a:off x="3312493" y="3421426"/>
            <a:ext cx="7957263" cy="27006"/>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132299" y="2264792"/>
            <a:ext cx="3891294" cy="7863"/>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V="1">
            <a:off x="5154706" y="2842184"/>
            <a:ext cx="6115050" cy="9713"/>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flipV="1">
            <a:off x="3312493" y="4017961"/>
            <a:ext cx="7957263" cy="7776"/>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pic>
        <p:nvPicPr>
          <p:cNvPr id="4" name="DONG HO DIEM NGUOC 3 PH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3247" y="127019"/>
            <a:ext cx="1644463" cy="924288"/>
          </a:xfrm>
          <a:prstGeom prst="rect">
            <a:avLst/>
          </a:prstGeom>
        </p:spPr>
      </p:pic>
    </p:spTree>
    <p:extLst>
      <p:ext uri="{BB962C8B-B14F-4D97-AF65-F5344CB8AC3E}">
        <p14:creationId xmlns:p14="http://schemas.microsoft.com/office/powerpoint/2010/main" val="2507737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7484257"/>
              </p:ext>
            </p:extLst>
          </p:nvPr>
        </p:nvGraphicFramePr>
        <p:xfrm>
          <a:off x="1629770" y="961389"/>
          <a:ext cx="8923930" cy="3870960"/>
        </p:xfrm>
        <a:graphic>
          <a:graphicData uri="http://schemas.openxmlformats.org/drawingml/2006/table">
            <a:tbl>
              <a:tblPr firstRow="1" bandRow="1">
                <a:tableStyleId>{5C22544A-7EE6-4342-B048-85BDC9FD1C3A}</a:tableStyleId>
              </a:tblPr>
              <a:tblGrid>
                <a:gridCol w="7810359">
                  <a:extLst>
                    <a:ext uri="{9D8B030D-6E8A-4147-A177-3AD203B41FA5}">
                      <a16:colId xmlns:a16="http://schemas.microsoft.com/office/drawing/2014/main" val="20000"/>
                    </a:ext>
                  </a:extLst>
                </a:gridCol>
                <a:gridCol w="1113571">
                  <a:extLst>
                    <a:ext uri="{9D8B030D-6E8A-4147-A177-3AD203B41FA5}">
                      <a16:colId xmlns:a16="http://schemas.microsoft.com/office/drawing/2014/main" val="20001"/>
                    </a:ext>
                  </a:extLst>
                </a:gridCol>
              </a:tblGrid>
              <a:tr h="486076">
                <a:tc>
                  <a:txBody>
                    <a:bodyPr/>
                    <a:lstStyle/>
                    <a:p>
                      <a:pPr algn="ctr">
                        <a:lnSpc>
                          <a:spcPct val="100000"/>
                        </a:lnSpc>
                      </a:pPr>
                      <a:r>
                        <a:rPr lang="en-US" sz="3200" b="1" dirty="0" err="1">
                          <a:solidFill>
                            <a:srgbClr val="0000FF"/>
                          </a:solidFill>
                          <a:latin typeface="Times New Roman" pitchFamily="18" charset="0"/>
                          <a:cs typeface="Times New Roman" pitchFamily="18" charset="0"/>
                        </a:rPr>
                        <a:t>Nội</a:t>
                      </a:r>
                      <a:r>
                        <a:rPr lang="en-US" sz="3200" b="1" baseline="0" dirty="0">
                          <a:solidFill>
                            <a:srgbClr val="0000FF"/>
                          </a:solidFill>
                          <a:latin typeface="Times New Roman" pitchFamily="18" charset="0"/>
                          <a:cs typeface="Times New Roman" pitchFamily="18" charset="0"/>
                        </a:rPr>
                        <a:t> dung</a:t>
                      </a:r>
                      <a:endParaRPr lang="en-US" sz="3200" b="1" dirty="0">
                        <a:solidFill>
                          <a:srgbClr val="0000FF"/>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3200" b="1" dirty="0" err="1">
                          <a:solidFill>
                            <a:srgbClr val="0000FF"/>
                          </a:solidFill>
                          <a:latin typeface="Times New Roman" pitchFamily="18" charset="0"/>
                          <a:cs typeface="Times New Roman" pitchFamily="18" charset="0"/>
                        </a:rPr>
                        <a:t>Điểm</a:t>
                      </a:r>
                      <a:endParaRPr lang="en-US" sz="3200" b="1" dirty="0">
                        <a:solidFill>
                          <a:srgbClr val="0000FF"/>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86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Khí</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thiên</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nhiên</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c</a:t>
                      </a:r>
                      <a:r>
                        <a:rPr lang="en-US" sz="3200" b="1" dirty="0" err="1">
                          <a:solidFill>
                            <a:srgbClr val="0000FF"/>
                          </a:solidFill>
                          <a:latin typeface="Times New Roman" panose="02020603050405020304" pitchFamily="18" charset="0"/>
                          <a:cs typeface="Times New Roman" panose="02020603050405020304" pitchFamily="18" charset="0"/>
                        </a:rPr>
                        <a:t>ó</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trong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mỏ</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khí</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nằm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dưới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lòng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đất</a:t>
                      </a:r>
                      <a:r>
                        <a:rPr lang="en-US" sz="3200" b="1" dirty="0">
                          <a:solidFill>
                            <a:srgbClr val="FF0000"/>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endParaRPr lang="en-US" sz="3200" b="1" dirty="0">
                        <a:solidFill>
                          <a:srgbClr val="0000FF"/>
                        </a:solidFill>
                        <a:latin typeface="Times New Roman" pitchFamily="18" charset="0"/>
                        <a:cs typeface="Times New Roman" pitchFamily="18" charset="0"/>
                      </a:endParaRPr>
                    </a:p>
                    <a:p>
                      <a:pPr algn="ctr">
                        <a:lnSpc>
                          <a:spcPct val="100000"/>
                        </a:lnSpc>
                      </a:pPr>
                      <a:r>
                        <a:rPr lang="en-US" sz="3200" b="1" dirty="0">
                          <a:solidFill>
                            <a:srgbClr val="0000FF"/>
                          </a:solidFill>
                          <a:latin typeface="Times New Roman" pitchFamily="18" charset="0"/>
                          <a:cs typeface="Times New Roman"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86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Thành</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phần</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chủ</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yếu</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FF0000"/>
                          </a:solidFill>
                          <a:latin typeface="Times New Roman" panose="02020603050405020304" pitchFamily="18" charset="0"/>
                          <a:cs typeface="Times New Roman" panose="02020603050405020304" pitchFamily="18" charset="0"/>
                        </a:rPr>
                        <a:t>metan</a:t>
                      </a:r>
                      <a:r>
                        <a:rPr lang="en-US" sz="3200" b="1" baseline="0"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3200" b="1" dirty="0">
                          <a:solidFill>
                            <a:srgbClr val="0000FF"/>
                          </a:solidFill>
                          <a:latin typeface="Times New Roman" pitchFamily="18" charset="0"/>
                          <a:cs typeface="Times New Roman"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86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Khai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thác</a:t>
                      </a:r>
                      <a:r>
                        <a:rPr lang="en-US" sz="3200" b="1" dirty="0">
                          <a:solidFill>
                            <a:srgbClr val="0000CC"/>
                          </a:solidFill>
                          <a:latin typeface="Times New Roman" panose="02020603050405020304" pitchFamily="18" charset="0"/>
                          <a:cs typeface="Times New Roman" panose="02020603050405020304" pitchFamily="18" charset="0"/>
                        </a:rPr>
                        <a:t>:</a:t>
                      </a:r>
                      <a:r>
                        <a:rPr lang="en-US" sz="3200" b="1" baseline="0"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khoan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xuống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mỏ</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khí</a:t>
                      </a:r>
                      <a:r>
                        <a:rPr lang="en-US" sz="3200" b="1" dirty="0">
                          <a:solidFill>
                            <a:srgbClr val="FF0000"/>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3200" b="1" dirty="0">
                          <a:solidFill>
                            <a:srgbClr val="0000FF"/>
                          </a:solidFill>
                          <a:latin typeface="Times New Roman" pitchFamily="18" charset="0"/>
                          <a:cs typeface="Times New Roman"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86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0000CC"/>
                          </a:solidFill>
                          <a:latin typeface="Times New Roman" panose="02020603050405020304" pitchFamily="18" charset="0"/>
                          <a:cs typeface="Times New Roman" panose="02020603050405020304" pitchFamily="18" charset="0"/>
                        </a:rPr>
                        <a:t>- Ứng</a:t>
                      </a:r>
                      <a:r>
                        <a:rPr lang="en-US" sz="3200" b="1" baseline="0">
                          <a:solidFill>
                            <a:srgbClr val="0000CC"/>
                          </a:solidFill>
                          <a:latin typeface="Times New Roman" panose="02020603050405020304" pitchFamily="18" charset="0"/>
                          <a:cs typeface="Times New Roman" panose="02020603050405020304" pitchFamily="18" charset="0"/>
                        </a:rPr>
                        <a:t> </a:t>
                      </a:r>
                      <a:r>
                        <a:rPr lang="en-US" sz="3200" b="1" baseline="0" dirty="0" err="1">
                          <a:solidFill>
                            <a:srgbClr val="0000CC"/>
                          </a:solidFill>
                          <a:latin typeface="Times New Roman" panose="02020603050405020304" pitchFamily="18" charset="0"/>
                          <a:cs typeface="Times New Roman" panose="02020603050405020304" pitchFamily="18" charset="0"/>
                        </a:rPr>
                        <a:t>dụng</a:t>
                      </a:r>
                      <a:r>
                        <a:rPr lang="en-US" sz="3200" b="1" baseline="0" dirty="0">
                          <a:solidFill>
                            <a:srgbClr val="0000CC"/>
                          </a:solidFill>
                          <a:latin typeface="Times New Roman" panose="02020603050405020304" pitchFamily="18" charset="0"/>
                          <a:cs typeface="Times New Roman" panose="02020603050405020304" pitchFamily="18" charset="0"/>
                        </a:rPr>
                        <a: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nhiên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liệu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nguyên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liệu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err="1">
                          <a:solidFill>
                            <a:srgbClr val="FF0000"/>
                          </a:solidFill>
                          <a:latin typeface="Times New Roman" panose="02020603050405020304" pitchFamily="18" charset="0"/>
                          <a:cs typeface="Times New Roman" panose="02020603050405020304" pitchFamily="18" charset="0"/>
                        </a:rPr>
                        <a:t>nghiệp</a:t>
                      </a:r>
                      <a:r>
                        <a:rPr lang="en-US" sz="3200" b="1">
                          <a:solidFill>
                            <a:srgbClr val="FF0000"/>
                          </a:solidFill>
                          <a:latin typeface="Times New Roman" panose="02020603050405020304" pitchFamily="18" charset="0"/>
                          <a:cs typeface="Times New Roman" panose="02020603050405020304" pitchFamily="18" charset="0"/>
                        </a:rPr>
                        <a:t>.</a:t>
                      </a:r>
                      <a:endParaRPr lang="vi-VN" sz="3200" b="1">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3200" b="1" dirty="0">
                          <a:solidFill>
                            <a:srgbClr val="0000FF"/>
                          </a:solidFill>
                          <a:latin typeface="Times New Roman" pitchFamily="18" charset="0"/>
                          <a:cs typeface="Times New Roman"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2" name="TextBox 1"/>
          <p:cNvSpPr txBox="1"/>
          <p:nvPr/>
        </p:nvSpPr>
        <p:spPr>
          <a:xfrm>
            <a:off x="1041587" y="7105650"/>
            <a:ext cx="11150413" cy="2308324"/>
          </a:xfrm>
          <a:prstGeom prst="rect">
            <a:avLst/>
          </a:prstGeom>
          <a:noFill/>
        </p:spPr>
        <p:txBody>
          <a:bodyPr wrap="square" rtlCol="0">
            <a:spAutoFit/>
          </a:bodyPr>
          <a:lstStyle/>
          <a:p>
            <a:r>
              <a:rPr lang="en-US" sz="2400" b="1" dirty="0">
                <a:solidFill>
                  <a:srgbClr val="0000CC"/>
                </a:solidFill>
                <a:latin typeface="Times New Roman" panose="02020603050405020304" pitchFamily="18" charset="0"/>
                <a:cs typeface="Times New Roman" panose="02020603050405020304" pitchFamily="18" charset="0"/>
              </a:rPr>
              <a:t>Chia </a:t>
            </a:r>
            <a:r>
              <a:rPr lang="en-US" sz="2400" b="1" dirty="0" err="1">
                <a:solidFill>
                  <a:srgbClr val="0000CC"/>
                </a:solidFill>
                <a:latin typeface="Times New Roman" panose="02020603050405020304" pitchFamily="18" charset="0"/>
                <a:cs typeface="Times New Roman" panose="02020603050405020304" pitchFamily="18" charset="0"/>
              </a:rPr>
              <a:t>nhóm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các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nhóm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cử</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trưởng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nhóm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thư</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kí</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hướng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dẫn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hoàn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thành</a:t>
            </a:r>
            <a:r>
              <a:rPr lang="en-US" sz="2400" b="1" dirty="0">
                <a:solidFill>
                  <a:srgbClr val="0000CC"/>
                </a:solidFill>
                <a:latin typeface="Times New Roman" panose="02020603050405020304" pitchFamily="18" charset="0"/>
                <a:cs typeface="Times New Roman" panose="02020603050405020304" pitchFamily="18" charset="0"/>
              </a:rPr>
              <a:t>.</a:t>
            </a:r>
          </a:p>
          <a:p>
            <a:r>
              <a:rPr lang="en-US" sz="2400" b="1" dirty="0" err="1">
                <a:solidFill>
                  <a:srgbClr val="0000CC"/>
                </a:solidFill>
                <a:latin typeface="Times New Roman" panose="02020603050405020304" pitchFamily="18" charset="0"/>
                <a:cs typeface="Times New Roman" panose="02020603050405020304" pitchFamily="18" charset="0"/>
              </a:rPr>
              <a:t>Nghiên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cứu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thông</a:t>
            </a:r>
            <a:r>
              <a:rPr lang="en-US" sz="2400" b="1" dirty="0">
                <a:solidFill>
                  <a:srgbClr val="0000CC"/>
                </a:solidFill>
                <a:latin typeface="Times New Roman" panose="02020603050405020304" pitchFamily="18" charset="0"/>
                <a:cs typeface="Times New Roman" panose="02020603050405020304" pitchFamily="18" charset="0"/>
              </a:rPr>
              <a:t> tin </a:t>
            </a:r>
            <a:r>
              <a:rPr lang="en-US" sz="2400" b="1" dirty="0" err="1">
                <a:solidFill>
                  <a:srgbClr val="0000CC"/>
                </a:solidFill>
                <a:latin typeface="Times New Roman" panose="02020603050405020304" pitchFamily="18" charset="0"/>
                <a:cs typeface="Times New Roman" panose="02020603050405020304" pitchFamily="18" charset="0"/>
              </a:rPr>
              <a:t>trong</a:t>
            </a:r>
            <a:r>
              <a:rPr lang="en-US" sz="2400" b="1" dirty="0">
                <a:solidFill>
                  <a:srgbClr val="0000CC"/>
                </a:solidFill>
                <a:latin typeface="Times New Roman" panose="02020603050405020304" pitchFamily="18" charset="0"/>
                <a:cs typeface="Times New Roman" panose="02020603050405020304" pitchFamily="18" charset="0"/>
              </a:rPr>
              <a:t> SGK </a:t>
            </a:r>
            <a:r>
              <a:rPr lang="en-US" sz="2400" b="1" dirty="0" err="1">
                <a:solidFill>
                  <a:srgbClr val="0000CC"/>
                </a:solidFill>
                <a:latin typeface="Times New Roman" panose="02020603050405020304" pitchFamily="18" charset="0"/>
                <a:cs typeface="Times New Roman" panose="02020603050405020304" pitchFamily="18" charset="0"/>
              </a:rPr>
              <a:t>để</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hoàn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thành</a:t>
            </a:r>
            <a:r>
              <a:rPr lang="en-US" sz="2400" b="1" dirty="0">
                <a:solidFill>
                  <a:srgbClr val="0000CC"/>
                </a:solidFill>
                <a:latin typeface="Times New Roman" panose="02020603050405020304" pitchFamily="18" charset="0"/>
                <a:cs typeface="Times New Roman" panose="02020603050405020304" pitchFamily="18" charset="0"/>
              </a:rPr>
              <a:t>.</a:t>
            </a:r>
          </a:p>
          <a:p>
            <a:r>
              <a:rPr lang="en-US" sz="2400" b="1" dirty="0" err="1">
                <a:solidFill>
                  <a:srgbClr val="0000CC"/>
                </a:solidFill>
                <a:latin typeface="Times New Roman" panose="02020603050405020304" pitchFamily="18" charset="0"/>
                <a:cs typeface="Times New Roman" panose="02020603050405020304" pitchFamily="18" charset="0"/>
              </a:rPr>
              <a:t>Các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nhóm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có</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gì</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hỏi</a:t>
            </a:r>
            <a:r>
              <a:rPr lang="en-US" sz="2400" b="1" dirty="0">
                <a:solidFill>
                  <a:srgbClr val="0000CC"/>
                </a:solidFill>
                <a:latin typeface="Times New Roman" panose="02020603050405020304" pitchFamily="18" charset="0"/>
                <a:cs typeface="Times New Roman" panose="02020603050405020304" pitchFamily="18" charset="0"/>
              </a:rPr>
              <a:t>.</a:t>
            </a:r>
          </a:p>
          <a:p>
            <a:r>
              <a:rPr lang="en-US" sz="2400" b="1" dirty="0" err="1">
                <a:solidFill>
                  <a:srgbClr val="0000CC"/>
                </a:solidFill>
                <a:latin typeface="Times New Roman" panose="02020603050405020304" pitchFamily="18" charset="0"/>
                <a:cs typeface="Times New Roman" panose="02020603050405020304" pitchFamily="18" charset="0"/>
              </a:rPr>
              <a:t>Thời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gian</a:t>
            </a:r>
            <a:r>
              <a:rPr lang="en-US" sz="2400" b="1" dirty="0">
                <a:solidFill>
                  <a:srgbClr val="0000CC"/>
                </a:solidFill>
                <a:latin typeface="Times New Roman" panose="02020603050405020304" pitchFamily="18" charset="0"/>
                <a:cs typeface="Times New Roman" panose="02020603050405020304" pitchFamily="18" charset="0"/>
              </a:rPr>
              <a:t> 5 </a:t>
            </a:r>
            <a:r>
              <a:rPr lang="en-US" sz="2400" b="1" dirty="0" err="1">
                <a:solidFill>
                  <a:srgbClr val="0000CC"/>
                </a:solidFill>
                <a:latin typeface="Times New Roman" panose="02020603050405020304" pitchFamily="18" charset="0"/>
                <a:cs typeface="Times New Roman" panose="02020603050405020304" pitchFamily="18" charset="0"/>
              </a:rPr>
              <a:t>phút</a:t>
            </a:r>
            <a:r>
              <a:rPr lang="en-US" sz="2400" b="1" dirty="0">
                <a:solidFill>
                  <a:srgbClr val="0000CC"/>
                </a:solidFill>
                <a:latin typeface="Times New Roman" panose="02020603050405020304" pitchFamily="18" charset="0"/>
                <a:cs typeface="Times New Roman" panose="02020603050405020304" pitchFamily="18" charset="0"/>
              </a:rPr>
              <a:t>.</a:t>
            </a:r>
          </a:p>
          <a:p>
            <a:r>
              <a:rPr lang="en-US" sz="2400" b="1" dirty="0" err="1">
                <a:solidFill>
                  <a:srgbClr val="0000CC"/>
                </a:solidFill>
                <a:latin typeface="Times New Roman" panose="02020603050405020304" pitchFamily="18" charset="0"/>
                <a:cs typeface="Times New Roman" panose="02020603050405020304" pitchFamily="18" charset="0"/>
              </a:rPr>
              <a:t>Phát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bảng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phụ</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cụm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từ</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điền</a:t>
            </a:r>
            <a:endParaRPr lang="en-US" sz="2400" b="1" dirty="0">
              <a:solidFill>
                <a:srgbClr val="0000CC"/>
              </a:solidFill>
              <a:latin typeface="Times New Roman" panose="02020603050405020304" pitchFamily="18" charset="0"/>
              <a:cs typeface="Times New Roman" panose="02020603050405020304" pitchFamily="18" charset="0"/>
            </a:endParaRPr>
          </a:p>
          <a:p>
            <a:r>
              <a:rPr lang="en-US" sz="2400" b="1" dirty="0" err="1">
                <a:solidFill>
                  <a:srgbClr val="0000CC"/>
                </a:solidFill>
                <a:latin typeface="Times New Roman" panose="02020603050405020304" pitchFamily="18" charset="0"/>
                <a:cs typeface="Times New Roman" panose="02020603050405020304" pitchFamily="18" charset="0"/>
              </a:rPr>
              <a:t>Đạt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bao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nhiêu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điểm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thì</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đạt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bao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nhiêu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ngôi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sao</a:t>
            </a:r>
            <a:r>
              <a:rPr lang="en-US" sz="2400" b="1"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01512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0B3E15-9539-0BDE-09CD-33E7974A94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0462" y="297091"/>
            <a:ext cx="8947088" cy="6364692"/>
          </a:xfrm>
          <a:prstGeom prst="rect">
            <a:avLst/>
          </a:prstGeom>
        </p:spPr>
      </p:pic>
      <p:sp>
        <p:nvSpPr>
          <p:cNvPr id="4" name="Text Box 10"/>
          <p:cNvSpPr txBox="1"/>
          <p:nvPr/>
        </p:nvSpPr>
        <p:spPr>
          <a:xfrm>
            <a:off x="912036" y="7433660"/>
            <a:ext cx="11279963" cy="2308324"/>
          </a:xfrm>
          <a:prstGeom prst="rect">
            <a:avLst/>
          </a:prstGeom>
          <a:noFill/>
          <a:ln w="57150">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50000"/>
              </a:spcBef>
              <a:buNone/>
            </a:pPr>
            <a:r>
              <a:rPr lang="en-US" altLang="en-US" b="1" dirty="0">
                <a:solidFill>
                  <a:srgbClr val="0000CC"/>
                </a:solidFill>
                <a:latin typeface="Times New Roman" panose="02020603050405020304" pitchFamily="18" charset="0"/>
                <a:cs typeface="Times New Roman" panose="02020603050405020304" pitchFamily="18" charset="0"/>
              </a:rPr>
              <a:t>1.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Nam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mỏ</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dầu</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mỏ</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Trữ</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Dầu</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mỏ</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ưu</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khuyết</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thác</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mời</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sang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III.</a:t>
            </a:r>
          </a:p>
          <a:p>
            <a:pPr marL="0" indent="0">
              <a:spcBef>
                <a:spcPct val="50000"/>
              </a:spcBef>
              <a:buNone/>
            </a:pP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3. =&gt; </a:t>
            </a:r>
            <a:r>
              <a:rPr lang="en-US" alt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alt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III</a:t>
            </a:r>
          </a:p>
        </p:txBody>
      </p:sp>
    </p:spTree>
    <p:extLst>
      <p:ext uri="{BB962C8B-B14F-4D97-AF65-F5344CB8AC3E}">
        <p14:creationId xmlns:p14="http://schemas.microsoft.com/office/powerpoint/2010/main" val="2545306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829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12" name="Picture 2" descr="3333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304" y="-94129"/>
            <a:ext cx="5482684" cy="6858000"/>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15353" y="6273225"/>
            <a:ext cx="9681882" cy="584775"/>
          </a:xfrm>
          <a:prstGeom prst="rect">
            <a:avLst/>
          </a:prstGeom>
          <a:solidFill>
            <a:schemeClr val="bg1"/>
          </a:solidFill>
        </p:spPr>
        <p:txBody>
          <a:bodyPr wrap="square" rtlCol="0">
            <a:spAutoFit/>
          </a:bodyPr>
          <a:lstStyle/>
          <a:p>
            <a:r>
              <a:rPr lang="en-US" sz="3200" b="1" dirty="0" err="1">
                <a:solidFill>
                  <a:srgbClr val="0000FF"/>
                </a:solidFill>
                <a:latin typeface="Times New Roman" panose="02020603050405020304" pitchFamily="18" charset="0"/>
                <a:cs typeface="Times New Roman" panose="02020603050405020304" pitchFamily="18" charset="0"/>
              </a:rPr>
              <a:t>Hình</a:t>
            </a:r>
            <a:r>
              <a:rPr lang="en-US" sz="3200" b="1" dirty="0">
                <a:solidFill>
                  <a:srgbClr val="0000FF"/>
                </a:solidFill>
                <a:latin typeface="Times New Roman" panose="02020603050405020304" pitchFamily="18" charset="0"/>
                <a:cs typeface="Times New Roman" panose="02020603050405020304" pitchFamily="18" charset="0"/>
              </a:rPr>
              <a:t> 4.19. </a:t>
            </a:r>
            <a:r>
              <a:rPr lang="en-US" sz="3200" b="1" dirty="0" err="1">
                <a:solidFill>
                  <a:srgbClr val="0000FF"/>
                </a:solidFill>
                <a:latin typeface="Times New Roman" panose="02020603050405020304" pitchFamily="18" charset="0"/>
                <a:cs typeface="Times New Roman" panose="02020603050405020304" pitchFamily="18" charset="0"/>
              </a:rPr>
              <a:t>Vị</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trí</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một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số</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mỏ</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dầu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khí</a:t>
            </a:r>
            <a:r>
              <a:rPr lang="en-US" sz="3200" b="1" dirty="0">
                <a:solidFill>
                  <a:srgbClr val="0000FF"/>
                </a:solidFill>
                <a:latin typeface="Times New Roman" panose="02020603050405020304" pitchFamily="18" charset="0"/>
                <a:cs typeface="Times New Roman" panose="02020603050405020304" pitchFamily="18" charset="0"/>
              </a:rPr>
              <a:t> ở </a:t>
            </a:r>
            <a:r>
              <a:rPr lang="en-US" sz="3200" b="1" dirty="0" err="1">
                <a:solidFill>
                  <a:srgbClr val="0000FF"/>
                </a:solidFill>
                <a:latin typeface="Times New Roman" panose="02020603050405020304" pitchFamily="18" charset="0"/>
                <a:cs typeface="Times New Roman" panose="02020603050405020304" pitchFamily="18" charset="0"/>
              </a:rPr>
              <a:t>Việt</a:t>
            </a:r>
            <a:r>
              <a:rPr lang="en-US" sz="3200" b="1" dirty="0">
                <a:solidFill>
                  <a:srgbClr val="0000FF"/>
                </a:solidFill>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174698982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5642" y="7435516"/>
            <a:ext cx="2310063" cy="866273"/>
          </a:xfrm>
          <a:prstGeom prst="rect">
            <a:avLst/>
          </a:prstGeom>
          <a:noFill/>
        </p:spPr>
        <p:txBody>
          <a:bodyPr wrap="square" rtlCol="0">
            <a:spAutoFit/>
          </a:bodyPr>
          <a:lstStyle/>
          <a:p>
            <a:endParaRPr lang="en-US" dirty="0"/>
          </a:p>
        </p:txBody>
      </p:sp>
      <p:sp>
        <p:nvSpPr>
          <p:cNvPr id="4" name="Rectangle 2"/>
          <p:cNvSpPr>
            <a:spLocks noChangeArrowheads="1"/>
          </p:cNvSpPr>
          <p:nvPr/>
        </p:nvSpPr>
        <p:spPr bwMode="auto">
          <a:xfrm>
            <a:off x="3916073" y="3981147"/>
            <a:ext cx="509517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b="1" dirty="0" err="1">
                <a:solidFill>
                  <a:srgbClr val="FF0000"/>
                </a:solidFill>
                <a:latin typeface="Times New Roman" panose="02020603050405020304" pitchFamily="18" charset="0"/>
                <a:cs typeface="Times New Roman" panose="02020603050405020304" pitchFamily="18" charset="0"/>
              </a:rPr>
              <a:t>Câu</a:t>
            </a:r>
            <a:r>
              <a:rPr lang="en-US" altLang="en-US" sz="3000" b="1" dirty="0">
                <a:solidFill>
                  <a:srgbClr val="FF0000"/>
                </a:solidFill>
                <a:latin typeface="Times New Roman" panose="02020603050405020304" pitchFamily="18" charset="0"/>
                <a:cs typeface="Times New Roman" panose="02020603050405020304" pitchFamily="18" charset="0"/>
              </a:rPr>
              <a:t> 1. </a:t>
            </a:r>
            <a:r>
              <a:rPr lang="en-US" altLang="en-US" sz="3000" b="1" dirty="0" err="1">
                <a:solidFill>
                  <a:srgbClr val="0000FF"/>
                </a:solidFill>
                <a:latin typeface="Times New Roman" panose="02020603050405020304" pitchFamily="18" charset="0"/>
                <a:cs typeface="Times New Roman" panose="02020603050405020304" pitchFamily="18" charset="0"/>
              </a:rPr>
              <a:t>Bài</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hát</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có</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tên</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là</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gì</a:t>
            </a:r>
            <a:r>
              <a:rPr lang="en-US" altLang="en-US" sz="3000" b="1" dirty="0">
                <a:solidFill>
                  <a:srgbClr val="0000FF"/>
                </a:solidFill>
                <a:latin typeface="Times New Roman" panose="02020603050405020304" pitchFamily="18" charset="0"/>
                <a:cs typeface="Times New Roman" panose="02020603050405020304" pitchFamily="18" charset="0"/>
              </a:rPr>
              <a:t>?</a:t>
            </a:r>
          </a:p>
        </p:txBody>
      </p:sp>
      <p:sp>
        <p:nvSpPr>
          <p:cNvPr id="5" name="Rectangle 4"/>
          <p:cNvSpPr>
            <a:spLocks noChangeArrowheads="1"/>
          </p:cNvSpPr>
          <p:nvPr/>
        </p:nvSpPr>
        <p:spPr bwMode="auto">
          <a:xfrm>
            <a:off x="4022205" y="4453046"/>
            <a:ext cx="59816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b="1" dirty="0">
                <a:solidFill>
                  <a:srgbClr val="0000FF"/>
                </a:solidFill>
                <a:latin typeface="Times New Roman" panose="02020603050405020304" pitchFamily="18" charset="0"/>
                <a:cs typeface="Times New Roman" panose="02020603050405020304" pitchFamily="18" charset="0"/>
              </a:rPr>
              <a:t>A. </a:t>
            </a:r>
            <a:r>
              <a:rPr lang="en-US" altLang="en-US" sz="3000" b="1" dirty="0" err="1">
                <a:solidFill>
                  <a:srgbClr val="0000FF"/>
                </a:solidFill>
                <a:latin typeface="Times New Roman" panose="02020603050405020304" pitchFamily="18" charset="0"/>
                <a:cs typeface="Times New Roman" panose="02020603050405020304" pitchFamily="18" charset="0"/>
              </a:rPr>
              <a:t>Mùa</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xuân</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từ</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những</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giếng</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dầu</a:t>
            </a:r>
            <a:r>
              <a:rPr lang="en-US" altLang="en-US" sz="3000" b="1" dirty="0">
                <a:solidFill>
                  <a:srgbClr val="0000FF"/>
                </a:solidFill>
                <a:latin typeface="Times New Roman" panose="02020603050405020304" pitchFamily="18" charset="0"/>
                <a:cs typeface="Times New Roman" panose="02020603050405020304" pitchFamily="18" charset="0"/>
              </a:rPr>
              <a:t>.</a:t>
            </a:r>
          </a:p>
        </p:txBody>
      </p:sp>
      <p:sp>
        <p:nvSpPr>
          <p:cNvPr id="6" name="Rectangle 5"/>
          <p:cNvSpPr>
            <a:spLocks noChangeArrowheads="1"/>
          </p:cNvSpPr>
          <p:nvPr/>
        </p:nvSpPr>
        <p:spPr bwMode="auto">
          <a:xfrm>
            <a:off x="3982937" y="5565612"/>
            <a:ext cx="572933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b="1" dirty="0">
                <a:solidFill>
                  <a:srgbClr val="0000FF"/>
                </a:solidFill>
                <a:latin typeface="Times New Roman" panose="02020603050405020304" pitchFamily="18" charset="0"/>
                <a:cs typeface="Times New Roman" panose="02020603050405020304" pitchFamily="18" charset="0"/>
              </a:rPr>
              <a:t>C. </a:t>
            </a:r>
            <a:r>
              <a:rPr lang="en-US" altLang="en-US" sz="3000" b="1" dirty="0" err="1">
                <a:solidFill>
                  <a:srgbClr val="0000FF"/>
                </a:solidFill>
                <a:latin typeface="Times New Roman" panose="02020603050405020304" pitchFamily="18" charset="0"/>
                <a:cs typeface="Times New Roman" panose="02020603050405020304" pitchFamily="18" charset="0"/>
              </a:rPr>
              <a:t>Mùa</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xuân</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từ</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những</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bàn</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tay</a:t>
            </a:r>
            <a:r>
              <a:rPr lang="en-US" altLang="en-US" sz="3000" b="1" dirty="0">
                <a:solidFill>
                  <a:srgbClr val="0000FF"/>
                </a:solidFill>
                <a:latin typeface="Times New Roman" panose="02020603050405020304" pitchFamily="18" charset="0"/>
                <a:cs typeface="Times New Roman" panose="02020603050405020304" pitchFamily="18" charset="0"/>
              </a:rPr>
              <a:t>. </a:t>
            </a:r>
          </a:p>
        </p:txBody>
      </p:sp>
      <p:sp>
        <p:nvSpPr>
          <p:cNvPr id="7" name="Rectangle 6"/>
          <p:cNvSpPr>
            <a:spLocks noChangeArrowheads="1"/>
          </p:cNvSpPr>
          <p:nvPr/>
        </p:nvSpPr>
        <p:spPr bwMode="auto">
          <a:xfrm>
            <a:off x="3916073" y="6122304"/>
            <a:ext cx="624480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b="1" dirty="0">
                <a:solidFill>
                  <a:srgbClr val="0000FF"/>
                </a:solidFill>
                <a:latin typeface="Times New Roman" panose="02020603050405020304" pitchFamily="18" charset="0"/>
                <a:cs typeface="Times New Roman" panose="02020603050405020304" pitchFamily="18" charset="0"/>
              </a:rPr>
              <a:t>D. </a:t>
            </a:r>
            <a:r>
              <a:rPr lang="en-US" altLang="en-US" sz="3000" b="1" dirty="0" err="1">
                <a:solidFill>
                  <a:srgbClr val="0000FF"/>
                </a:solidFill>
                <a:latin typeface="Times New Roman" panose="02020603050405020304" pitchFamily="18" charset="0"/>
                <a:cs typeface="Times New Roman" panose="02020603050405020304" pitchFamily="18" charset="0"/>
              </a:rPr>
              <a:t>Mùa</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xuân</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hạnh</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phúc</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tình</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yêu</a:t>
            </a:r>
            <a:r>
              <a:rPr lang="en-US" altLang="en-US" sz="30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p:cNvSpPr>
            <a:spLocks noChangeArrowheads="1"/>
          </p:cNvSpPr>
          <p:nvPr/>
        </p:nvSpPr>
        <p:spPr bwMode="auto">
          <a:xfrm>
            <a:off x="4006750" y="5016801"/>
            <a:ext cx="64316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b="1" dirty="0">
                <a:solidFill>
                  <a:srgbClr val="0000FF"/>
                </a:solidFill>
                <a:latin typeface="Times New Roman" panose="02020603050405020304" pitchFamily="18" charset="0"/>
                <a:cs typeface="Times New Roman" panose="02020603050405020304" pitchFamily="18" charset="0"/>
              </a:rPr>
              <a:t>B. </a:t>
            </a:r>
            <a:r>
              <a:rPr lang="en-US" altLang="en-US" sz="3000" b="1" dirty="0" err="1">
                <a:solidFill>
                  <a:srgbClr val="0000FF"/>
                </a:solidFill>
                <a:latin typeface="Times New Roman" panose="02020603050405020304" pitchFamily="18" charset="0"/>
                <a:cs typeface="Times New Roman" panose="02020603050405020304" pitchFamily="18" charset="0"/>
              </a:rPr>
              <a:t>Mùa</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xuân</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từ</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những</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giàn</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khoan</a:t>
            </a:r>
            <a:r>
              <a:rPr lang="en-US" altLang="en-US" sz="3000" b="1" dirty="0">
                <a:solidFill>
                  <a:srgbClr val="0000FF"/>
                </a:solidFill>
                <a:latin typeface="Times New Roman" panose="02020603050405020304" pitchFamily="18" charset="0"/>
                <a:cs typeface="Times New Roman" panose="02020603050405020304" pitchFamily="18" charset="0"/>
              </a:rPr>
              <a:t>. </a:t>
            </a:r>
          </a:p>
        </p:txBody>
      </p:sp>
      <p:pic>
        <p:nvPicPr>
          <p:cNvPr id="3" name="4 Mùa Xuân Trên Những Giếng Dầu - NSND Tạ Minh Tâm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52918" y="365981"/>
            <a:ext cx="6096000" cy="3409950"/>
          </a:xfrm>
          <a:prstGeom prst="rect">
            <a:avLst/>
          </a:prstGeom>
        </p:spPr>
      </p:pic>
    </p:spTree>
    <p:extLst>
      <p:ext uri="{BB962C8B-B14F-4D97-AF65-F5344CB8AC3E}">
        <p14:creationId xmlns:p14="http://schemas.microsoft.com/office/powerpoint/2010/main" val="366308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5"/>
                                        </p:tgtEl>
                                        <p:attrNameLst>
                                          <p:attrName>style.color</p:attrName>
                                        </p:attrNameLst>
                                      </p:cBhvr>
                                      <p:by>
                                        <p:hsl h="7200000" s="0" l="0"/>
                                      </p:by>
                                    </p:animClr>
                                    <p:animClr clrSpc="hsl" dir="cw">
                                      <p:cBhvr>
                                        <p:cTn id="7" dur="500" fill="hold"/>
                                        <p:tgtEl>
                                          <p:spTgt spid="5"/>
                                        </p:tgtEl>
                                        <p:attrNameLst>
                                          <p:attrName>fillcolor</p:attrName>
                                        </p:attrNameLst>
                                      </p:cBhvr>
                                      <p:by>
                                        <p:hsl h="7200000" s="0" l="0"/>
                                      </p:by>
                                    </p:animClr>
                                    <p:animClr clrSpc="hsl" dir="cw">
                                      <p:cBhvr>
                                        <p:cTn id="8" dur="500" fill="hold"/>
                                        <p:tgtEl>
                                          <p:spTgt spid="5"/>
                                        </p:tgtEl>
                                        <p:attrNameLst>
                                          <p:attrName>stroke.color</p:attrName>
                                        </p:attrNameLst>
                                      </p:cBhvr>
                                      <p:by>
                                        <p:hsl h="7200000" s="0" l="0"/>
                                      </p:by>
                                    </p:animClr>
                                    <p:set>
                                      <p:cBhvr>
                                        <p:cTn id="9"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fill="hold" display="0">
                  <p:stCondLst>
                    <p:cond delay="indefinite"/>
                  </p:stCondLst>
                </p:cTn>
                <p:tgtEl>
                  <p:spTgt spid="3"/>
                </p:tgtEl>
              </p:cMediaNode>
            </p:video>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9737" y="363071"/>
            <a:ext cx="9587910" cy="6001643"/>
          </a:xfrm>
          <a:prstGeom prst="rect">
            <a:avLst/>
          </a:prstGeom>
          <a:noFill/>
          <a:ln w="25400">
            <a:solidFill>
              <a:srgbClr val="FF0000"/>
            </a:solidFill>
          </a:ln>
        </p:spPr>
        <p:txBody>
          <a:bodyPr wrap="square" rtlCol="0">
            <a:spAutoFit/>
          </a:bodyPr>
          <a:lstStyle/>
          <a:p>
            <a:pPr>
              <a:lnSpc>
                <a:spcPct val="150000"/>
              </a:lnSpc>
            </a:pPr>
            <a:r>
              <a:rPr lang="en-US" sz="3200" b="1" dirty="0">
                <a:solidFill>
                  <a:srgbClr val="FF0000"/>
                </a:solidFill>
                <a:latin typeface="Times New Roman" panose="02020603050405020304" pitchFamily="18" charset="0"/>
                <a:cs typeface="Times New Roman" panose="02020603050405020304" pitchFamily="18" charset="0"/>
              </a:rPr>
              <a:t>III. </a:t>
            </a:r>
            <a:r>
              <a:rPr lang="en-US" sz="3200" b="1" dirty="0" err="1">
                <a:solidFill>
                  <a:srgbClr val="FF0000"/>
                </a:solidFill>
                <a:latin typeface="Times New Roman" panose="02020603050405020304" pitchFamily="18" charset="0"/>
                <a:cs typeface="Times New Roman" panose="02020603050405020304" pitchFamily="18" charset="0"/>
              </a:rPr>
              <a:t>Dầu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mỏ</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thiên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nhiên</a:t>
            </a:r>
            <a:r>
              <a:rPr lang="en-US" sz="3200" b="1" dirty="0">
                <a:solidFill>
                  <a:srgbClr val="FF0000"/>
                </a:solidFill>
                <a:latin typeface="Times New Roman" panose="02020603050405020304" pitchFamily="18" charset="0"/>
                <a:cs typeface="Times New Roman" panose="02020603050405020304" pitchFamily="18" charset="0"/>
              </a:rPr>
              <a:t> ở </a:t>
            </a:r>
            <a:r>
              <a:rPr lang="en-US" sz="3200" b="1" dirty="0" err="1">
                <a:solidFill>
                  <a:srgbClr val="FF0000"/>
                </a:solidFill>
                <a:latin typeface="Times New Roman" panose="02020603050405020304" pitchFamily="18" charset="0"/>
                <a:cs typeface="Times New Roman" panose="02020603050405020304" pitchFamily="18" charset="0"/>
              </a:rPr>
              <a:t>Việt</a:t>
            </a:r>
            <a:r>
              <a:rPr lang="en-US" sz="3200" b="1" dirty="0">
                <a:solidFill>
                  <a:srgbClr val="FF0000"/>
                </a:solidFill>
                <a:latin typeface="Times New Roman" panose="02020603050405020304" pitchFamily="18" charset="0"/>
                <a:cs typeface="Times New Roman" panose="02020603050405020304" pitchFamily="18" charset="0"/>
              </a:rPr>
              <a:t> Nam</a:t>
            </a:r>
          </a:p>
          <a:p>
            <a:pPr>
              <a:lnSpc>
                <a:spcPct val="150000"/>
              </a:lnSpc>
            </a:pP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Vị</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trí</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Trữ</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lượng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Dầu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mỏ</a:t>
            </a:r>
            <a:r>
              <a:rPr lang="en-US" sz="3200" b="1" dirty="0">
                <a:solidFill>
                  <a:srgbClr val="0000CC"/>
                </a:solidFill>
                <a:latin typeface="Times New Roman" panose="02020603050405020304" pitchFamily="18" charset="0"/>
                <a:cs typeface="Times New Roman" panose="02020603050405020304" pitchFamily="18" charset="0"/>
              </a:rPr>
              <a:t>: </a:t>
            </a:r>
          </a:p>
          <a:p>
            <a:pPr>
              <a:lnSpc>
                <a:spcPct val="150000"/>
              </a:lnSpc>
            </a:pP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Ưu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điểm</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Khuyết</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điểm</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a:t>
            </a:r>
          </a:p>
          <a:p>
            <a:pPr marL="0" lvl="1">
              <a:lnSpc>
                <a:spcPct val="150000"/>
              </a:lnSpc>
            </a:pPr>
            <a:r>
              <a:rPr 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Năm</a:t>
            </a:r>
            <a:r>
              <a:rPr lang="en-US" altLang="en-US" sz="3200" b="1" dirty="0">
                <a:solidFill>
                  <a:srgbClr val="0000CC"/>
                </a:solidFill>
                <a:latin typeface="Times New Roman" panose="02020603050405020304" pitchFamily="18" charset="0"/>
                <a:cs typeface="Times New Roman" panose="02020603050405020304" pitchFamily="18" charset="0"/>
              </a:rPr>
              <a:t> 1986 </a:t>
            </a:r>
            <a:r>
              <a:rPr lang="en-US" altLang="en-US" sz="3200" b="1" dirty="0" err="1">
                <a:solidFill>
                  <a:srgbClr val="0000CC"/>
                </a:solidFill>
                <a:latin typeface="Times New Roman" panose="02020603050405020304" pitchFamily="18" charset="0"/>
                <a:cs typeface="Times New Roman" panose="02020603050405020304" pitchFamily="18" charset="0"/>
              </a:rPr>
              <a:t>khai</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thác</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dầu</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mỏ</a:t>
            </a:r>
            <a:r>
              <a:rPr lang="en-US" altLang="en-US" sz="3200" b="1" dirty="0">
                <a:solidFill>
                  <a:srgbClr val="0000CC"/>
                </a:solidFill>
                <a:latin typeface="Times New Roman" panose="02020603050405020304" pitchFamily="18" charset="0"/>
                <a:cs typeface="Times New Roman" panose="02020603050405020304" pitchFamily="18" charset="0"/>
              </a:rPr>
              <a:t> ở </a:t>
            </a:r>
            <a:r>
              <a:rPr lang="en-US" altLang="en-US" sz="3200" b="1" dirty="0" err="1">
                <a:solidFill>
                  <a:srgbClr val="0000CC"/>
                </a:solidFill>
                <a:latin typeface="Times New Roman" panose="02020603050405020304" pitchFamily="18" charset="0"/>
                <a:cs typeface="Times New Roman" panose="02020603050405020304" pitchFamily="18" charset="0"/>
              </a:rPr>
              <a:t>mỏ</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a:solidFill>
                  <a:srgbClr val="FF0000"/>
                </a:solidFill>
                <a:latin typeface="Times New Roman" panose="02020603050405020304" pitchFamily="18" charset="0"/>
                <a:cs typeface="Times New Roman" panose="02020603050405020304" pitchFamily="18" charset="0"/>
              </a:rPr>
              <a:t>………………</a:t>
            </a:r>
            <a:r>
              <a:rPr lang="en-US" sz="3200" b="1" dirty="0">
                <a:solidFill>
                  <a:srgbClr val="FF0000"/>
                </a:solidFill>
                <a:latin typeface="Times New Roman" panose="02020603050405020304" pitchFamily="18" charset="0"/>
                <a:cs typeface="Times New Roman" panose="02020603050405020304" pitchFamily="18" charset="0"/>
              </a:rPr>
              <a:t>…..</a:t>
            </a:r>
            <a:endParaRPr lang="en-US" altLang="en-US" sz="3200" b="1" dirty="0">
              <a:solidFill>
                <a:srgbClr val="0000CC"/>
              </a:solidFill>
              <a:latin typeface="Times New Roman" panose="02020603050405020304" pitchFamily="18" charset="0"/>
              <a:cs typeface="Times New Roman" panose="02020603050405020304" pitchFamily="18" charset="0"/>
            </a:endParaRPr>
          </a:p>
          <a:p>
            <a:pPr>
              <a:lnSpc>
                <a:spcPct val="150000"/>
              </a:lnSpc>
            </a:pP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Khai</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thác</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dầu</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mỏ</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và</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khí</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thiên</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nhiên</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45880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482602" y="7506207"/>
            <a:ext cx="11479744" cy="2285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eaLnBrk="1" hangingPunct="1">
              <a:buClr>
                <a:schemeClr val="bg2"/>
              </a:buClr>
              <a:buSzPct val="75000"/>
              <a:buFont typeface="Wingdings" panose="05000000000000000000" pitchFamily="2" charset="2"/>
              <a:buNone/>
            </a:pPr>
            <a:r>
              <a:rPr lang="vi-VN" altLang="en-US" sz="2600" b="1" dirty="0">
                <a:solidFill>
                  <a:srgbClr val="0000CC"/>
                </a:solidFill>
                <a:cs typeface="Times New Roman" panose="02020603050405020304" pitchFamily="18" charset="0"/>
              </a:rPr>
              <a:t>1. Các sản phẩm chế biến từ dầu mỏ (xăng, khí đốt, dầu thắp, dầu điezen, dầu mazut) và khí thiên nhiên khi sử dụng có ảnh hưởng đến môi trường không?</a:t>
            </a:r>
          </a:p>
          <a:p>
            <a:pPr eaLnBrk="1" hangingPunct="1">
              <a:buClr>
                <a:schemeClr val="bg2"/>
              </a:buClr>
              <a:buSzPct val="75000"/>
              <a:buFont typeface="Wingdings" panose="05000000000000000000" pitchFamily="2" charset="2"/>
              <a:buNone/>
            </a:pPr>
            <a:r>
              <a:rPr lang="vi-VN" altLang="en-US" sz="2600" b="1" dirty="0">
                <a:solidFill>
                  <a:srgbClr val="0000CC"/>
                </a:solidFill>
                <a:cs typeface="Times New Roman" panose="02020603050405020304" pitchFamily="18" charset="0"/>
              </a:rPr>
              <a:t> 2. Kể tên các tác động.</a:t>
            </a:r>
          </a:p>
          <a:p>
            <a:pPr eaLnBrk="1" hangingPunct="1">
              <a:buClr>
                <a:schemeClr val="bg2"/>
              </a:buClr>
              <a:buSzPct val="75000"/>
              <a:buFont typeface="Wingdings" panose="05000000000000000000" pitchFamily="2" charset="2"/>
              <a:buNone/>
            </a:pPr>
            <a:r>
              <a:rPr lang="vi-VN" altLang="en-US" sz="2600" b="1" dirty="0">
                <a:solidFill>
                  <a:srgbClr val="0000CC"/>
                </a:solidFill>
                <a:cs typeface="Times New Roman" panose="02020603050405020304" pitchFamily="18" charset="0"/>
              </a:rPr>
              <a:t> 3. Làm sao để giảm các tác động tiêu cực đến môi trường khi sử dụng các nhiên liệu?</a:t>
            </a:r>
          </a:p>
          <a:p>
            <a:pPr eaLnBrk="1" hangingPunct="1">
              <a:buClr>
                <a:schemeClr val="bg2"/>
              </a:buClr>
              <a:buSzPct val="75000"/>
              <a:buFont typeface="Wingdings" panose="05000000000000000000" pitchFamily="2" charset="2"/>
              <a:buNone/>
            </a:pPr>
            <a:endParaRPr lang="vi-VN" altLang="en-US" sz="2600" b="1" dirty="0">
              <a:solidFill>
                <a:srgbClr val="0000CC"/>
              </a:solidFill>
              <a:cs typeface="Times New Roman" panose="02020603050405020304" pitchFamily="18" charset="0"/>
            </a:endParaRPr>
          </a:p>
        </p:txBody>
      </p:sp>
      <p:pic>
        <p:nvPicPr>
          <p:cNvPr id="5" name="Picture 4" descr="ô nhiễm nhà má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363" y="1138719"/>
            <a:ext cx="2587731" cy="204631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ô nhiễm x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9984" y="1229064"/>
            <a:ext cx="2591994" cy="201078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gấu trăm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1799" y="1164696"/>
            <a:ext cx="2570679" cy="2046311"/>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descr="bđ"/>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8229" y="3852033"/>
            <a:ext cx="2591994" cy="248967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descr="c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718" y="3813064"/>
            <a:ext cx="2597678" cy="248967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descr="s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49356" y="3852033"/>
            <a:ext cx="2496784" cy="2489679"/>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1" name="Text Box 10"/>
          <p:cNvSpPr txBox="1">
            <a:spLocks noChangeArrowheads="1"/>
          </p:cNvSpPr>
          <p:nvPr/>
        </p:nvSpPr>
        <p:spPr bwMode="auto">
          <a:xfrm>
            <a:off x="2217030" y="3210168"/>
            <a:ext cx="384662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eaLnBrk="1" hangingPunct="1">
              <a:spcBef>
                <a:spcPct val="50000"/>
              </a:spcBef>
              <a:buClr>
                <a:schemeClr val="bg2"/>
              </a:buClr>
              <a:buSzPct val="75000"/>
              <a:buFont typeface="Wingdings" panose="05000000000000000000" pitchFamily="2" charset="2"/>
              <a:buNone/>
            </a:pPr>
            <a:r>
              <a:rPr lang="vi-VN" altLang="en-US" sz="3200" b="1" dirty="0">
                <a:solidFill>
                  <a:srgbClr val="0000CC"/>
                </a:solidFill>
              </a:rPr>
              <a:t>Ô nhiễm không khí</a:t>
            </a:r>
            <a:endParaRPr lang="en-US" altLang="en-US" sz="3200" b="1" dirty="0">
              <a:solidFill>
                <a:srgbClr val="0000CC"/>
              </a:solidFill>
            </a:endParaRPr>
          </a:p>
        </p:txBody>
      </p:sp>
      <p:sp>
        <p:nvSpPr>
          <p:cNvPr id="12" name="Text Box 10"/>
          <p:cNvSpPr txBox="1">
            <a:spLocks noChangeArrowheads="1"/>
          </p:cNvSpPr>
          <p:nvPr/>
        </p:nvSpPr>
        <p:spPr bwMode="auto">
          <a:xfrm>
            <a:off x="3488017" y="6303551"/>
            <a:ext cx="143241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eaLnBrk="1" hangingPunct="1">
              <a:spcBef>
                <a:spcPct val="50000"/>
              </a:spcBef>
              <a:buClr>
                <a:schemeClr val="bg2"/>
              </a:buClr>
              <a:buSzPct val="75000"/>
              <a:buFont typeface="Wingdings" panose="05000000000000000000" pitchFamily="2" charset="2"/>
              <a:buNone/>
            </a:pPr>
            <a:r>
              <a:rPr lang="vi-VN" altLang="en-US" sz="3200" b="1" dirty="0">
                <a:solidFill>
                  <a:srgbClr val="0000CC"/>
                </a:solidFill>
              </a:rPr>
              <a:t>Lũ lụt</a:t>
            </a:r>
            <a:endParaRPr lang="en-US" altLang="en-US" sz="3200" b="1" dirty="0">
              <a:solidFill>
                <a:srgbClr val="0000CC"/>
              </a:solidFill>
            </a:endParaRPr>
          </a:p>
        </p:txBody>
      </p:sp>
      <p:sp>
        <p:nvSpPr>
          <p:cNvPr id="13" name="Text Box 10"/>
          <p:cNvSpPr txBox="1">
            <a:spLocks noChangeArrowheads="1"/>
          </p:cNvSpPr>
          <p:nvPr/>
        </p:nvSpPr>
        <p:spPr bwMode="auto">
          <a:xfrm>
            <a:off x="285358" y="6213800"/>
            <a:ext cx="259767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eaLnBrk="1" hangingPunct="1">
              <a:spcBef>
                <a:spcPct val="50000"/>
              </a:spcBef>
              <a:buClr>
                <a:schemeClr val="bg2"/>
              </a:buClr>
              <a:buSzPct val="75000"/>
              <a:buFont typeface="Wingdings" panose="05000000000000000000" pitchFamily="2" charset="2"/>
              <a:buNone/>
            </a:pPr>
            <a:r>
              <a:rPr lang="vi-VN" altLang="en-US" sz="3200" b="1" dirty="0">
                <a:solidFill>
                  <a:srgbClr val="0000CC"/>
                </a:solidFill>
              </a:rPr>
              <a:t>Cháy rừng</a:t>
            </a:r>
            <a:endParaRPr lang="en-US" altLang="en-US" sz="3200" b="1" dirty="0">
              <a:solidFill>
                <a:srgbClr val="0000CC"/>
              </a:solidFill>
            </a:endParaRPr>
          </a:p>
        </p:txBody>
      </p:sp>
      <p:sp>
        <p:nvSpPr>
          <p:cNvPr id="14" name="Text Box 10"/>
          <p:cNvSpPr txBox="1">
            <a:spLocks noChangeArrowheads="1"/>
          </p:cNvSpPr>
          <p:nvPr/>
        </p:nvSpPr>
        <p:spPr bwMode="auto">
          <a:xfrm>
            <a:off x="5791968" y="6309050"/>
            <a:ext cx="267066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algn="ctr" eaLnBrk="1" hangingPunct="1">
              <a:spcBef>
                <a:spcPct val="50000"/>
              </a:spcBef>
              <a:buClr>
                <a:schemeClr val="bg2"/>
              </a:buClr>
              <a:buSzPct val="75000"/>
              <a:buFont typeface="Wingdings" panose="05000000000000000000" pitchFamily="2" charset="2"/>
              <a:buNone/>
            </a:pPr>
            <a:r>
              <a:rPr lang="vi-VN" altLang="en-US" sz="3200" b="1" dirty="0">
                <a:solidFill>
                  <a:srgbClr val="0000CC"/>
                </a:solidFill>
              </a:rPr>
              <a:t>Sóng thần</a:t>
            </a:r>
            <a:endParaRPr lang="en-US" altLang="en-US" sz="3200" b="1" dirty="0">
              <a:solidFill>
                <a:srgbClr val="0000CC"/>
              </a:solidFill>
            </a:endParaRPr>
          </a:p>
        </p:txBody>
      </p:sp>
      <p:sp>
        <p:nvSpPr>
          <p:cNvPr id="15" name="Text Box 10"/>
          <p:cNvSpPr txBox="1">
            <a:spLocks noChangeArrowheads="1"/>
          </p:cNvSpPr>
          <p:nvPr/>
        </p:nvSpPr>
        <p:spPr bwMode="auto">
          <a:xfrm>
            <a:off x="8164800" y="3185031"/>
            <a:ext cx="259767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algn="ctr" eaLnBrk="1" hangingPunct="1">
              <a:spcBef>
                <a:spcPct val="50000"/>
              </a:spcBef>
              <a:buClr>
                <a:schemeClr val="bg2"/>
              </a:buClr>
              <a:buSzPct val="75000"/>
              <a:buFont typeface="Wingdings" panose="05000000000000000000" pitchFamily="2" charset="2"/>
              <a:buNone/>
            </a:pPr>
            <a:r>
              <a:rPr lang="vi-VN" altLang="en-US" sz="3200" b="1" dirty="0">
                <a:solidFill>
                  <a:srgbClr val="0000CC"/>
                </a:solidFill>
              </a:rPr>
              <a:t>Băng tan</a:t>
            </a:r>
            <a:endParaRPr lang="en-US" altLang="en-US" sz="3200" b="1" dirty="0">
              <a:solidFill>
                <a:srgbClr val="0000CC"/>
              </a:solidFill>
            </a:endParaRPr>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38123" y="3852033"/>
            <a:ext cx="3524223" cy="2345210"/>
          </a:xfrm>
          <a:prstGeom prst="rect">
            <a:avLst/>
          </a:prstGeom>
          <a:ln w="25400">
            <a:solidFill>
              <a:srgbClr val="FF0000"/>
            </a:solidFill>
          </a:ln>
        </p:spPr>
      </p:pic>
      <p:sp>
        <p:nvSpPr>
          <p:cNvPr id="18" name="Text Box 10"/>
          <p:cNvSpPr txBox="1">
            <a:spLocks noChangeArrowheads="1"/>
          </p:cNvSpPr>
          <p:nvPr/>
        </p:nvSpPr>
        <p:spPr bwMode="auto">
          <a:xfrm>
            <a:off x="8510112" y="6264641"/>
            <a:ext cx="34522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algn="ctr" eaLnBrk="1" hangingPunct="1">
              <a:spcBef>
                <a:spcPct val="50000"/>
              </a:spcBef>
              <a:buClr>
                <a:schemeClr val="bg2"/>
              </a:buClr>
              <a:buSzPct val="75000"/>
              <a:buFont typeface="Wingdings" panose="05000000000000000000" pitchFamily="2" charset="2"/>
              <a:buNone/>
            </a:pPr>
            <a:r>
              <a:rPr lang="vi-VN" altLang="en-US" sz="3200" b="1" dirty="0">
                <a:solidFill>
                  <a:srgbClr val="0000CC"/>
                </a:solidFill>
              </a:rPr>
              <a:t>Xâm nhập mặn</a:t>
            </a:r>
            <a:endParaRPr lang="en-US" altLang="en-US" sz="3200" b="1" dirty="0">
              <a:solidFill>
                <a:srgbClr val="0000CC"/>
              </a:solidFill>
            </a:endParaRPr>
          </a:p>
        </p:txBody>
      </p:sp>
    </p:spTree>
    <p:extLst>
      <p:ext uri="{BB962C8B-B14F-4D97-AF65-F5344CB8AC3E}">
        <p14:creationId xmlns:p14="http://schemas.microsoft.com/office/powerpoint/2010/main" val="412494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xang etanol">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684" y="3597311"/>
            <a:ext cx="2494411" cy="2494411"/>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9952" name="Text Box 16"/>
          <p:cNvSpPr txBox="1">
            <a:spLocks noChangeArrowheads="1"/>
          </p:cNvSpPr>
          <p:nvPr/>
        </p:nvSpPr>
        <p:spPr bwMode="auto">
          <a:xfrm>
            <a:off x="294084" y="6139875"/>
            <a:ext cx="27754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err="1">
                <a:solidFill>
                  <a:srgbClr val="0000CC"/>
                </a:solidFill>
                <a:latin typeface="Times New Roman" panose="02020603050405020304" pitchFamily="18" charset="0"/>
                <a:cs typeface="Times New Roman" panose="02020603050405020304" pitchFamily="18" charset="0"/>
              </a:rPr>
              <a:t>Xăng</a:t>
            </a:r>
            <a:r>
              <a:rPr lang="en-US" altLang="en-US" sz="3200" b="1" dirty="0">
                <a:solidFill>
                  <a:srgbClr val="0000CC"/>
                </a:solidFill>
                <a:latin typeface="Times New Roman" panose="02020603050405020304" pitchFamily="18" charset="0"/>
                <a:cs typeface="Times New Roman" panose="02020603050405020304" pitchFamily="18" charset="0"/>
              </a:rPr>
              <a:t> ethanol</a:t>
            </a:r>
          </a:p>
        </p:txBody>
      </p:sp>
      <p:sp>
        <p:nvSpPr>
          <p:cNvPr id="14" name="Text Box 16"/>
          <p:cNvSpPr txBox="1">
            <a:spLocks noChangeArrowheads="1"/>
          </p:cNvSpPr>
          <p:nvPr/>
        </p:nvSpPr>
        <p:spPr bwMode="auto">
          <a:xfrm>
            <a:off x="6959566" y="6186971"/>
            <a:ext cx="445187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err="1">
                <a:solidFill>
                  <a:srgbClr val="0000CC"/>
                </a:solidFill>
                <a:latin typeface="Times New Roman" panose="02020603050405020304" pitchFamily="18" charset="0"/>
                <a:cs typeface="Times New Roman" panose="02020603050405020304" pitchFamily="18" charset="0"/>
              </a:rPr>
              <a:t>Năng</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lượng</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mặt</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trời</a:t>
            </a:r>
            <a:endParaRPr lang="en-US" altLang="en-US" sz="3200" b="1" dirty="0">
              <a:solidFill>
                <a:srgbClr val="0000CC"/>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1086" y="3733799"/>
            <a:ext cx="3407888" cy="2404450"/>
          </a:xfrm>
          <a:prstGeom prst="rect">
            <a:avLst/>
          </a:prstGeom>
          <a:ln w="25400">
            <a:solidFill>
              <a:srgbClr val="FF0000"/>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4944" y="3599437"/>
            <a:ext cx="2559646" cy="2514475"/>
          </a:xfrm>
          <a:prstGeom prst="rect">
            <a:avLst/>
          </a:prstGeom>
          <a:ln w="25400">
            <a:solidFill>
              <a:srgbClr val="FF0000"/>
            </a:solidFill>
          </a:ln>
        </p:spPr>
      </p:pic>
      <p:sp>
        <p:nvSpPr>
          <p:cNvPr id="8" name="Text Box 16"/>
          <p:cNvSpPr txBox="1">
            <a:spLocks noChangeArrowheads="1"/>
          </p:cNvSpPr>
          <p:nvPr/>
        </p:nvSpPr>
        <p:spPr bwMode="auto">
          <a:xfrm>
            <a:off x="3077794" y="6129822"/>
            <a:ext cx="31029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err="1">
                <a:solidFill>
                  <a:srgbClr val="0000CC"/>
                </a:solidFill>
                <a:latin typeface="Times New Roman" panose="02020603050405020304" pitchFamily="18" charset="0"/>
                <a:cs typeface="Times New Roman" panose="02020603050405020304" pitchFamily="18" charset="0"/>
              </a:rPr>
              <a:t>Năng</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lượng</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gió</a:t>
            </a:r>
            <a:endParaRPr lang="en-US" altLang="en-US" sz="3200" b="1" dirty="0">
              <a:solidFill>
                <a:srgbClr val="0000CC"/>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35470" y="3733799"/>
            <a:ext cx="2566473" cy="2449815"/>
          </a:xfrm>
          <a:prstGeom prst="rect">
            <a:avLst/>
          </a:prstGeom>
          <a:ln w="25400">
            <a:solidFill>
              <a:srgbClr val="FF0000"/>
            </a:solidFill>
          </a:ln>
        </p:spPr>
      </p:pic>
      <p:sp>
        <p:nvSpPr>
          <p:cNvPr id="9" name="Text Box 13"/>
          <p:cNvSpPr txBox="1">
            <a:spLocks noChangeArrowheads="1"/>
          </p:cNvSpPr>
          <p:nvPr/>
        </p:nvSpPr>
        <p:spPr bwMode="auto">
          <a:xfrm>
            <a:off x="2219767" y="3029280"/>
            <a:ext cx="211735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err="1">
                <a:solidFill>
                  <a:srgbClr val="0000CC"/>
                </a:solidFill>
                <a:latin typeface="Times New Roman" panose="02020603050405020304" pitchFamily="18" charset="0"/>
                <a:cs typeface="Times New Roman" panose="02020603050405020304" pitchFamily="18" charset="0"/>
              </a:rPr>
              <a:t>Khí</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bioga</a:t>
            </a:r>
            <a:endParaRPr lang="en-US" altLang="en-US" sz="3200" b="1" dirty="0">
              <a:solidFill>
                <a:srgbClr val="0000CC"/>
              </a:solidFill>
              <a:latin typeface="Times New Roman" panose="02020603050405020304" pitchFamily="18" charset="0"/>
              <a:cs typeface="Times New Roman" panose="02020603050405020304" pitchFamily="18" charset="0"/>
            </a:endParaRPr>
          </a:p>
        </p:txBody>
      </p:sp>
      <p:pic>
        <p:nvPicPr>
          <p:cNvPr id="10" name="Picture 3" descr="xe chay biog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4480" y="1092153"/>
            <a:ext cx="2370171" cy="186431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318" y="1030834"/>
            <a:ext cx="2368777" cy="1774297"/>
          </a:xfrm>
          <a:prstGeom prst="rect">
            <a:avLst/>
          </a:prstGeom>
          <a:ln w="25400">
            <a:solidFill>
              <a:srgbClr val="FF0000"/>
            </a:solidFill>
          </a:ln>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87776" y="1030834"/>
            <a:ext cx="1898685" cy="1901850"/>
          </a:xfrm>
          <a:prstGeom prst="rect">
            <a:avLst/>
          </a:prstGeom>
          <a:ln w="25400">
            <a:solidFill>
              <a:srgbClr val="FF0000"/>
            </a:solidFill>
          </a:ln>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11286" y="1170856"/>
            <a:ext cx="2705100" cy="1685925"/>
          </a:xfrm>
          <a:prstGeom prst="rect">
            <a:avLst/>
          </a:prstGeom>
          <a:ln w="25400">
            <a:solidFill>
              <a:srgbClr val="FF0000"/>
            </a:solidFill>
          </a:ln>
        </p:spPr>
      </p:pic>
      <p:sp>
        <p:nvSpPr>
          <p:cNvPr id="15" name="Text Box 13"/>
          <p:cNvSpPr txBox="1">
            <a:spLocks noChangeArrowheads="1"/>
          </p:cNvSpPr>
          <p:nvPr/>
        </p:nvSpPr>
        <p:spPr bwMode="auto">
          <a:xfrm>
            <a:off x="9185505" y="3114968"/>
            <a:ext cx="211735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err="1">
                <a:solidFill>
                  <a:srgbClr val="0000CC"/>
                </a:solidFill>
                <a:latin typeface="Times New Roman" panose="02020603050405020304" pitchFamily="18" charset="0"/>
                <a:cs typeface="Times New Roman" panose="02020603050405020304" pitchFamily="18" charset="0"/>
              </a:rPr>
              <a:t>Khí</a:t>
            </a:r>
            <a:r>
              <a:rPr lang="en-US" altLang="en-US" sz="3200" b="1" dirty="0">
                <a:solidFill>
                  <a:srgbClr val="0000CC"/>
                </a:solidFill>
                <a:latin typeface="Times New Roman" panose="02020603050405020304" pitchFamily="18" charset="0"/>
                <a:cs typeface="Times New Roman" panose="02020603050405020304" pitchFamily="18" charset="0"/>
              </a:rPr>
              <a:t> H</a:t>
            </a:r>
            <a:r>
              <a:rPr lang="en-US" altLang="en-US" sz="3200" b="1" baseline="-25000" dirty="0">
                <a:solidFill>
                  <a:srgbClr val="0000CC"/>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2014520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957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8037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77704" y="638355"/>
            <a:ext cx="6055743" cy="757130"/>
          </a:xfrm>
          <a:prstGeom prst="rect">
            <a:avLst/>
          </a:prstGeom>
          <a:noFill/>
        </p:spPr>
        <p:txBody>
          <a:bodyPr wrap="square" rtlCol="0">
            <a:spAutoFit/>
          </a:bodyPr>
          <a:lstStyle/>
          <a:p>
            <a:pPr>
              <a:lnSpc>
                <a:spcPct val="120000"/>
              </a:lnSpc>
              <a:spcAft>
                <a:spcPts val="60"/>
              </a:spcAft>
            </a:pPr>
            <a:r>
              <a:rPr lang="en-US" sz="3600" b="1" dirty="0">
                <a:solidFill>
                  <a:srgbClr val="FF0000"/>
                </a:solidFill>
                <a:latin typeface="Times New Roman" pitchFamily="18" charset="0"/>
                <a:cs typeface="Times New Roman" pitchFamily="18" charset="0"/>
              </a:rPr>
              <a:t>HƯỚNG DẪN HỌC Ở NHÀ</a:t>
            </a:r>
          </a:p>
        </p:txBody>
      </p:sp>
      <p:sp>
        <p:nvSpPr>
          <p:cNvPr id="3" name="Rectangle 2"/>
          <p:cNvSpPr/>
          <p:nvPr/>
        </p:nvSpPr>
        <p:spPr>
          <a:xfrm>
            <a:off x="2283725" y="2228543"/>
            <a:ext cx="8238699" cy="2725361"/>
          </a:xfrm>
          <a:prstGeom prst="rect">
            <a:avLst/>
          </a:prstGeom>
        </p:spPr>
        <p:txBody>
          <a:bodyPr wrap="square">
            <a:spAutoFit/>
          </a:bodyPr>
          <a:lstStyle/>
          <a:p>
            <a:pPr algn="just">
              <a:lnSpc>
                <a:spcPct val="120000"/>
              </a:lnSpc>
              <a:spcBef>
                <a:spcPts val="600"/>
              </a:spcBef>
              <a:spcAft>
                <a:spcPts val="60"/>
              </a:spcAft>
            </a:pPr>
            <a:r>
              <a:rPr lang="en-US" sz="3200" b="1" dirty="0">
                <a:solidFill>
                  <a:srgbClr val="0000FF"/>
                </a:solidFill>
                <a:latin typeface="Times New Roman" panose="02020603050405020304" pitchFamily="18" charset="0"/>
                <a:ea typeface="Calibri" panose="020F0502020204030204" pitchFamily="34" charset="0"/>
              </a:rPr>
              <a:t>- </a:t>
            </a:r>
            <a:r>
              <a:rPr lang="en-US" sz="3200" b="1" dirty="0" err="1">
                <a:solidFill>
                  <a:srgbClr val="0000FF"/>
                </a:solidFill>
                <a:latin typeface="Times New Roman" panose="02020603050405020304" pitchFamily="18" charset="0"/>
                <a:ea typeface="Calibri" panose="020F0502020204030204" pitchFamily="34" charset="0"/>
              </a:rPr>
              <a:t>Xem</a:t>
            </a:r>
            <a:r>
              <a:rPr lang="en-US" sz="3200" b="1" dirty="0">
                <a:solidFill>
                  <a:srgbClr val="0000FF"/>
                </a:solidFill>
                <a:latin typeface="Times New Roman" panose="02020603050405020304" pitchFamily="18" charset="0"/>
                <a:ea typeface="Calibri" panose="020F0502020204030204" pitchFamily="34" charset="0"/>
              </a:rPr>
              <a:t> </a:t>
            </a:r>
            <a:r>
              <a:rPr lang="en-US" sz="3200" b="1" dirty="0" err="1">
                <a:solidFill>
                  <a:srgbClr val="0000FF"/>
                </a:solidFill>
                <a:latin typeface="Times New Roman" panose="02020603050405020304" pitchFamily="18" charset="0"/>
                <a:ea typeface="Calibri" panose="020F0502020204030204" pitchFamily="34" charset="0"/>
              </a:rPr>
              <a:t>lại</a:t>
            </a:r>
            <a:r>
              <a:rPr lang="en-US" sz="3200" b="1" dirty="0">
                <a:solidFill>
                  <a:srgbClr val="0000FF"/>
                </a:solidFill>
                <a:latin typeface="Times New Roman" panose="02020603050405020304" pitchFamily="18" charset="0"/>
                <a:ea typeface="Calibri" panose="020F0502020204030204" pitchFamily="34" charset="0"/>
              </a:rPr>
              <a:t> </a:t>
            </a:r>
            <a:r>
              <a:rPr lang="en-US" sz="3200" b="1" dirty="0" err="1">
                <a:solidFill>
                  <a:srgbClr val="0000FF"/>
                </a:solidFill>
                <a:latin typeface="Times New Roman" panose="02020603050405020304" pitchFamily="18" charset="0"/>
                <a:ea typeface="Calibri" panose="020F0502020204030204" pitchFamily="34" charset="0"/>
              </a:rPr>
              <a:t>các</a:t>
            </a:r>
            <a:r>
              <a:rPr lang="en-US" sz="3200" b="1" dirty="0">
                <a:solidFill>
                  <a:srgbClr val="0000FF"/>
                </a:solidFill>
                <a:latin typeface="Times New Roman" panose="02020603050405020304" pitchFamily="18" charset="0"/>
                <a:ea typeface="Calibri" panose="020F0502020204030204" pitchFamily="34" charset="0"/>
              </a:rPr>
              <a:t> </a:t>
            </a:r>
            <a:r>
              <a:rPr lang="en-US" sz="3200" b="1" dirty="0" err="1">
                <a:solidFill>
                  <a:srgbClr val="0000FF"/>
                </a:solidFill>
                <a:latin typeface="Times New Roman" panose="02020603050405020304" pitchFamily="18" charset="0"/>
                <a:ea typeface="Calibri" panose="020F0502020204030204" pitchFamily="34" charset="0"/>
              </a:rPr>
              <a:t>nội</a:t>
            </a:r>
            <a:r>
              <a:rPr lang="en-US" sz="3200" b="1" dirty="0">
                <a:solidFill>
                  <a:srgbClr val="0000FF"/>
                </a:solidFill>
                <a:latin typeface="Times New Roman" panose="02020603050405020304" pitchFamily="18" charset="0"/>
                <a:ea typeface="Calibri" panose="020F0502020204030204" pitchFamily="34" charset="0"/>
              </a:rPr>
              <a:t> dung </a:t>
            </a:r>
            <a:r>
              <a:rPr lang="en-US" sz="3200" b="1" dirty="0" err="1">
                <a:solidFill>
                  <a:srgbClr val="0000FF"/>
                </a:solidFill>
                <a:latin typeface="Times New Roman" panose="02020603050405020304" pitchFamily="18" charset="0"/>
                <a:ea typeface="Calibri" panose="020F0502020204030204" pitchFamily="34" charset="0"/>
              </a:rPr>
              <a:t>đã</a:t>
            </a:r>
            <a:r>
              <a:rPr lang="en-US" sz="3200" b="1" dirty="0">
                <a:solidFill>
                  <a:srgbClr val="0000FF"/>
                </a:solidFill>
                <a:latin typeface="Times New Roman" panose="02020603050405020304" pitchFamily="18" charset="0"/>
                <a:ea typeface="Calibri" panose="020F0502020204030204" pitchFamily="34" charset="0"/>
              </a:rPr>
              <a:t> </a:t>
            </a:r>
            <a:r>
              <a:rPr lang="en-US" sz="3200" b="1" dirty="0" err="1">
                <a:solidFill>
                  <a:srgbClr val="0000FF"/>
                </a:solidFill>
                <a:latin typeface="Times New Roman" panose="02020603050405020304" pitchFamily="18" charset="0"/>
                <a:ea typeface="Calibri" panose="020F0502020204030204" pitchFamily="34" charset="0"/>
              </a:rPr>
              <a:t>học</a:t>
            </a:r>
            <a:r>
              <a:rPr lang="en-US" sz="3200" b="1" dirty="0">
                <a:solidFill>
                  <a:srgbClr val="0000FF"/>
                </a:solidFill>
                <a:latin typeface="Times New Roman" panose="02020603050405020304" pitchFamily="18" charset="0"/>
                <a:ea typeface="Calibri" panose="020F0502020204030204" pitchFamily="34" charset="0"/>
              </a:rPr>
              <a:t> ở </a:t>
            </a:r>
            <a:r>
              <a:rPr lang="en-US" sz="3200" b="1" dirty="0" err="1">
                <a:solidFill>
                  <a:srgbClr val="0000FF"/>
                </a:solidFill>
                <a:latin typeface="Times New Roman" panose="02020603050405020304" pitchFamily="18" charset="0"/>
                <a:ea typeface="Calibri" panose="020F0502020204030204" pitchFamily="34" charset="0"/>
              </a:rPr>
              <a:t>lớp</a:t>
            </a:r>
            <a:r>
              <a:rPr lang="en-US" sz="3200" b="1" dirty="0">
                <a:solidFill>
                  <a:srgbClr val="0000FF"/>
                </a:solidFill>
                <a:latin typeface="Times New Roman" panose="02020603050405020304" pitchFamily="18" charset="0"/>
                <a:ea typeface="Calibri" panose="020F0502020204030204" pitchFamily="34" charset="0"/>
              </a:rPr>
              <a:t>.</a:t>
            </a:r>
          </a:p>
          <a:p>
            <a:pPr algn="just">
              <a:lnSpc>
                <a:spcPct val="120000"/>
              </a:lnSpc>
              <a:spcBef>
                <a:spcPts val="600"/>
              </a:spcBef>
              <a:spcAft>
                <a:spcPts val="60"/>
              </a:spcAft>
            </a:pPr>
            <a:r>
              <a:rPr lang="en-US" sz="3200" b="1" dirty="0">
                <a:solidFill>
                  <a:srgbClr val="0000FF"/>
                </a:solidFill>
                <a:latin typeface="Times New Roman" panose="02020603050405020304" pitchFamily="18" charset="0"/>
                <a:ea typeface="Calibri" panose="020F0502020204030204" pitchFamily="34" charset="0"/>
              </a:rPr>
              <a:t>- </a:t>
            </a:r>
            <a:r>
              <a:rPr lang="en-US" sz="3200" b="1" dirty="0" err="1">
                <a:solidFill>
                  <a:srgbClr val="0000FF"/>
                </a:solidFill>
                <a:latin typeface="Times New Roman" panose="02020603050405020304" pitchFamily="18" charset="0"/>
                <a:ea typeface="Calibri" panose="020F0502020204030204" pitchFamily="34" charset="0"/>
              </a:rPr>
              <a:t>Hoàn</a:t>
            </a:r>
            <a:r>
              <a:rPr lang="en-US" sz="3200" b="1" dirty="0">
                <a:solidFill>
                  <a:srgbClr val="0000FF"/>
                </a:solidFill>
                <a:latin typeface="Times New Roman" panose="02020603050405020304" pitchFamily="18" charset="0"/>
                <a:ea typeface="Calibri" panose="020F0502020204030204" pitchFamily="34" charset="0"/>
              </a:rPr>
              <a:t> </a:t>
            </a:r>
            <a:r>
              <a:rPr lang="en-US" sz="3200" b="1" dirty="0" err="1">
                <a:solidFill>
                  <a:srgbClr val="0000FF"/>
                </a:solidFill>
                <a:latin typeface="Times New Roman" panose="02020603050405020304" pitchFamily="18" charset="0"/>
                <a:ea typeface="Calibri" panose="020F0502020204030204" pitchFamily="34" charset="0"/>
              </a:rPr>
              <a:t>thành</a:t>
            </a:r>
            <a:r>
              <a:rPr lang="en-US" sz="3200" b="1" dirty="0">
                <a:solidFill>
                  <a:srgbClr val="0000FF"/>
                </a:solidFill>
                <a:latin typeface="Times New Roman" panose="02020603050405020304" pitchFamily="18" charset="0"/>
                <a:ea typeface="Calibri" panose="020F0502020204030204" pitchFamily="34" charset="0"/>
              </a:rPr>
              <a:t> </a:t>
            </a:r>
            <a:r>
              <a:rPr lang="en-US" sz="3200" b="1" dirty="0" err="1">
                <a:solidFill>
                  <a:srgbClr val="0000FF"/>
                </a:solidFill>
                <a:latin typeface="Times New Roman" panose="02020603050405020304" pitchFamily="18" charset="0"/>
                <a:ea typeface="Calibri" panose="020F0502020204030204" pitchFamily="34" charset="0"/>
              </a:rPr>
              <a:t>nội</a:t>
            </a:r>
            <a:r>
              <a:rPr lang="en-US" sz="3200" b="1" dirty="0">
                <a:solidFill>
                  <a:srgbClr val="0000FF"/>
                </a:solidFill>
                <a:latin typeface="Times New Roman" panose="02020603050405020304" pitchFamily="18" charset="0"/>
                <a:ea typeface="Calibri" panose="020F0502020204030204" pitchFamily="34" charset="0"/>
              </a:rPr>
              <a:t> dung </a:t>
            </a:r>
            <a:r>
              <a:rPr lang="en-US" sz="3200" b="1" dirty="0" err="1">
                <a:solidFill>
                  <a:srgbClr val="0000FF"/>
                </a:solidFill>
                <a:latin typeface="Times New Roman" panose="02020603050405020304" pitchFamily="18" charset="0"/>
                <a:ea typeface="Calibri" panose="020F0502020204030204" pitchFamily="34" charset="0"/>
              </a:rPr>
              <a:t>mục</a:t>
            </a:r>
            <a:r>
              <a:rPr lang="en-US" sz="3200" b="1" dirty="0">
                <a:solidFill>
                  <a:srgbClr val="0000FF"/>
                </a:solidFill>
                <a:latin typeface="Times New Roman" panose="02020603050405020304" pitchFamily="18" charset="0"/>
                <a:ea typeface="Calibri" panose="020F0502020204030204" pitchFamily="34" charset="0"/>
              </a:rPr>
              <a:t> III.</a:t>
            </a:r>
          </a:p>
          <a:p>
            <a:pPr algn="just">
              <a:lnSpc>
                <a:spcPct val="120000"/>
              </a:lnSpc>
              <a:spcBef>
                <a:spcPts val="600"/>
              </a:spcBef>
              <a:spcAft>
                <a:spcPts val="60"/>
              </a:spcAft>
            </a:pPr>
            <a:r>
              <a:rPr lang="en-US" sz="3200" b="1" dirty="0">
                <a:solidFill>
                  <a:srgbClr val="0000FF"/>
                </a:solidFill>
                <a:latin typeface="Times New Roman" panose="02020603050405020304" pitchFamily="18" charset="0"/>
                <a:ea typeface="Calibri" panose="020F0502020204030204" pitchFamily="34" charset="0"/>
              </a:rPr>
              <a:t>- </a:t>
            </a:r>
            <a:r>
              <a:rPr lang="en-US" sz="3200" b="1" dirty="0" err="1">
                <a:solidFill>
                  <a:srgbClr val="0000FF"/>
                </a:solidFill>
                <a:latin typeface="Times New Roman" panose="02020603050405020304" pitchFamily="18" charset="0"/>
                <a:ea typeface="Calibri" panose="020F0502020204030204" pitchFamily="34" charset="0"/>
              </a:rPr>
              <a:t>Xem</a:t>
            </a:r>
            <a:r>
              <a:rPr lang="en-US" sz="3200" b="1" dirty="0">
                <a:solidFill>
                  <a:srgbClr val="0000FF"/>
                </a:solidFill>
                <a:latin typeface="Times New Roman" panose="02020603050405020304" pitchFamily="18" charset="0"/>
                <a:ea typeface="Calibri" panose="020F0502020204030204" pitchFamily="34" charset="0"/>
              </a:rPr>
              <a:t> </a:t>
            </a:r>
            <a:r>
              <a:rPr lang="en-US" sz="3200" b="1" dirty="0" err="1">
                <a:solidFill>
                  <a:srgbClr val="0000FF"/>
                </a:solidFill>
                <a:latin typeface="Times New Roman" panose="02020603050405020304" pitchFamily="18" charset="0"/>
                <a:ea typeface="Calibri" panose="020F0502020204030204" pitchFamily="34" charset="0"/>
              </a:rPr>
              <a:t>trước</a:t>
            </a:r>
            <a:r>
              <a:rPr lang="en-US" sz="3200" b="1" dirty="0">
                <a:solidFill>
                  <a:srgbClr val="0000FF"/>
                </a:solidFill>
                <a:latin typeface="Times New Roman" panose="02020603050405020304" pitchFamily="18" charset="0"/>
                <a:ea typeface="Calibri" panose="020F0502020204030204" pitchFamily="34" charset="0"/>
              </a:rPr>
              <a:t> </a:t>
            </a:r>
            <a:r>
              <a:rPr lang="en-US" sz="3200" b="1" dirty="0" err="1">
                <a:solidFill>
                  <a:srgbClr val="0000FF"/>
                </a:solidFill>
                <a:latin typeface="Times New Roman" panose="02020603050405020304" pitchFamily="18" charset="0"/>
                <a:ea typeface="Calibri" panose="020F0502020204030204" pitchFamily="34" charset="0"/>
              </a:rPr>
              <a:t>nội</a:t>
            </a:r>
            <a:r>
              <a:rPr lang="en-US" sz="3200" b="1" dirty="0">
                <a:solidFill>
                  <a:srgbClr val="0000FF"/>
                </a:solidFill>
                <a:latin typeface="Times New Roman" panose="02020603050405020304" pitchFamily="18" charset="0"/>
                <a:ea typeface="Calibri" panose="020F0502020204030204" pitchFamily="34" charset="0"/>
              </a:rPr>
              <a:t> dung </a:t>
            </a:r>
            <a:r>
              <a:rPr lang="en-US" sz="3200" b="1" dirty="0" err="1">
                <a:solidFill>
                  <a:srgbClr val="0000FF"/>
                </a:solidFill>
                <a:latin typeface="Times New Roman" panose="02020603050405020304" pitchFamily="18" charset="0"/>
                <a:ea typeface="Calibri" panose="020F0502020204030204" pitchFamily="34" charset="0"/>
              </a:rPr>
              <a:t>nhiên</a:t>
            </a:r>
            <a:r>
              <a:rPr lang="en-US" sz="3200" b="1" dirty="0">
                <a:solidFill>
                  <a:srgbClr val="0000FF"/>
                </a:solidFill>
                <a:latin typeface="Times New Roman" panose="02020603050405020304" pitchFamily="18" charset="0"/>
                <a:ea typeface="Calibri" panose="020F0502020204030204" pitchFamily="34" charset="0"/>
              </a:rPr>
              <a:t> </a:t>
            </a:r>
            <a:r>
              <a:rPr lang="en-US" sz="3200" b="1" dirty="0" err="1">
                <a:solidFill>
                  <a:srgbClr val="0000FF"/>
                </a:solidFill>
                <a:latin typeface="Times New Roman" panose="02020603050405020304" pitchFamily="18" charset="0"/>
                <a:ea typeface="Calibri" panose="020F0502020204030204" pitchFamily="34" charset="0"/>
              </a:rPr>
              <a:t>liệu</a:t>
            </a:r>
            <a:r>
              <a:rPr lang="en-US" sz="3200" b="1" dirty="0">
                <a:solidFill>
                  <a:srgbClr val="0000FF"/>
                </a:solidFill>
                <a:latin typeface="Times New Roman" panose="02020603050405020304" pitchFamily="18" charset="0"/>
                <a:ea typeface="Calibri" panose="020F0502020204030204" pitchFamily="34" charset="0"/>
              </a:rPr>
              <a:t>.</a:t>
            </a:r>
          </a:p>
          <a:p>
            <a:pPr algn="just">
              <a:lnSpc>
                <a:spcPct val="120000"/>
              </a:lnSpc>
              <a:spcBef>
                <a:spcPts val="600"/>
              </a:spcBef>
              <a:spcAft>
                <a:spcPts val="60"/>
              </a:spcAft>
            </a:pPr>
            <a:r>
              <a:rPr lang="en-US" sz="3200" b="1" dirty="0">
                <a:solidFill>
                  <a:srgbClr val="0000FF"/>
                </a:solidFill>
                <a:latin typeface="Times New Roman" panose="02020603050405020304" pitchFamily="18" charset="0"/>
                <a:ea typeface="Calibri" panose="020F0502020204030204" pitchFamily="34" charset="0"/>
              </a:rPr>
              <a:t>- </a:t>
            </a:r>
            <a:r>
              <a:rPr lang="en-US" sz="3200" b="1" dirty="0" err="1">
                <a:solidFill>
                  <a:srgbClr val="0000FF"/>
                </a:solidFill>
                <a:latin typeface="Times New Roman" panose="02020603050405020304" pitchFamily="18" charset="0"/>
                <a:ea typeface="Calibri" panose="020F0502020204030204" pitchFamily="34" charset="0"/>
              </a:rPr>
              <a:t>Làm</a:t>
            </a:r>
            <a:r>
              <a:rPr lang="en-US" sz="3200" b="1" dirty="0">
                <a:solidFill>
                  <a:srgbClr val="0000FF"/>
                </a:solidFill>
                <a:latin typeface="Times New Roman" panose="02020603050405020304" pitchFamily="18" charset="0"/>
                <a:ea typeface="Calibri" panose="020F0502020204030204" pitchFamily="34" charset="0"/>
              </a:rPr>
              <a:t> </a:t>
            </a:r>
            <a:r>
              <a:rPr lang="en-US" sz="3200" b="1" dirty="0" err="1">
                <a:solidFill>
                  <a:srgbClr val="0000FF"/>
                </a:solidFill>
                <a:latin typeface="Times New Roman" panose="02020603050405020304" pitchFamily="18" charset="0"/>
                <a:ea typeface="Calibri" panose="020F0502020204030204" pitchFamily="34" charset="0"/>
              </a:rPr>
              <a:t>các</a:t>
            </a:r>
            <a:r>
              <a:rPr lang="en-US" sz="3200" b="1" dirty="0">
                <a:solidFill>
                  <a:srgbClr val="0000FF"/>
                </a:solidFill>
                <a:latin typeface="Times New Roman" panose="02020603050405020304" pitchFamily="18" charset="0"/>
                <a:ea typeface="Calibri" panose="020F0502020204030204" pitchFamily="34" charset="0"/>
              </a:rPr>
              <a:t> </a:t>
            </a:r>
            <a:r>
              <a:rPr lang="en-US" sz="3200" b="1" dirty="0" err="1">
                <a:solidFill>
                  <a:srgbClr val="0000FF"/>
                </a:solidFill>
                <a:latin typeface="Times New Roman" panose="02020603050405020304" pitchFamily="18" charset="0"/>
                <a:ea typeface="Calibri" panose="020F0502020204030204" pitchFamily="34" charset="0"/>
              </a:rPr>
              <a:t>bài</a:t>
            </a:r>
            <a:r>
              <a:rPr lang="en-US" sz="3200" b="1" dirty="0">
                <a:solidFill>
                  <a:srgbClr val="0000FF"/>
                </a:solidFill>
                <a:latin typeface="Times New Roman" panose="02020603050405020304" pitchFamily="18" charset="0"/>
                <a:ea typeface="Calibri" panose="020F0502020204030204" pitchFamily="34" charset="0"/>
              </a:rPr>
              <a:t> </a:t>
            </a:r>
            <a:r>
              <a:rPr lang="en-US" sz="3200" b="1" dirty="0" err="1">
                <a:solidFill>
                  <a:srgbClr val="0000FF"/>
                </a:solidFill>
                <a:latin typeface="Times New Roman" panose="02020603050405020304" pitchFamily="18" charset="0"/>
                <a:ea typeface="Calibri" panose="020F0502020204030204" pitchFamily="34" charset="0"/>
              </a:rPr>
              <a:t>tập</a:t>
            </a:r>
            <a:r>
              <a:rPr lang="en-US" sz="3200" b="1" dirty="0">
                <a:solidFill>
                  <a:srgbClr val="0000FF"/>
                </a:solidFill>
                <a:latin typeface="Times New Roman" panose="02020603050405020304" pitchFamily="18" charset="0"/>
                <a:ea typeface="Calibri" panose="020F0502020204030204" pitchFamily="34" charset="0"/>
              </a:rPr>
              <a:t> </a:t>
            </a:r>
            <a:r>
              <a:rPr lang="en-US" sz="3200" b="1" dirty="0" err="1">
                <a:solidFill>
                  <a:srgbClr val="0000FF"/>
                </a:solidFill>
                <a:latin typeface="Times New Roman" panose="02020603050405020304" pitchFamily="18" charset="0"/>
                <a:ea typeface="Calibri" panose="020F0502020204030204" pitchFamily="34" charset="0"/>
              </a:rPr>
              <a:t>cuối</a:t>
            </a:r>
            <a:r>
              <a:rPr lang="en-US" sz="3200" b="1" dirty="0">
                <a:solidFill>
                  <a:srgbClr val="0000FF"/>
                </a:solidFill>
                <a:latin typeface="Times New Roman" panose="02020603050405020304" pitchFamily="18" charset="0"/>
                <a:ea typeface="Calibri" panose="020F0502020204030204" pitchFamily="34" charset="0"/>
              </a:rPr>
              <a:t>  </a:t>
            </a:r>
            <a:r>
              <a:rPr lang="en-US" sz="3200" b="1" dirty="0" err="1">
                <a:solidFill>
                  <a:srgbClr val="0000FF"/>
                </a:solidFill>
                <a:latin typeface="Times New Roman" panose="02020603050405020304" pitchFamily="18" charset="0"/>
                <a:ea typeface="Calibri" panose="020F0502020204030204" pitchFamily="34" charset="0"/>
              </a:rPr>
              <a:t>bài</a:t>
            </a:r>
            <a:r>
              <a:rPr lang="en-US" sz="3200" b="1" dirty="0">
                <a:solidFill>
                  <a:srgbClr val="0000FF"/>
                </a:solidFill>
                <a:latin typeface="Times New Roman" panose="02020603050405020304" pitchFamily="18" charset="0"/>
                <a:ea typeface="Calibri" panose="020F0502020204030204" pitchFamily="34" charset="0"/>
              </a:rPr>
              <a:t>.</a:t>
            </a:r>
            <a:endParaRPr lang="en-US" sz="3200" b="1" dirty="0">
              <a:solidFill>
                <a:srgbClr val="0000FF"/>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133479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3" name="WordArt 12"/>
          <p:cNvSpPr>
            <a:spLocks noChangeArrowheads="1" noChangeShapeType="1" noTextEdit="1"/>
          </p:cNvSpPr>
          <p:nvPr/>
        </p:nvSpPr>
        <p:spPr bwMode="auto">
          <a:xfrm>
            <a:off x="895926" y="2431756"/>
            <a:ext cx="9057735" cy="11599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Deflate">
              <a:avLst>
                <a:gd name="adj" fmla="val 18750"/>
              </a:avLst>
            </a:prstTxWarp>
          </a:bodyPr>
          <a:lstStyle/>
          <a:p>
            <a:pPr algn="ctr"/>
            <a:r>
              <a:rPr lang="vi-VN" sz="3600" b="1" kern="10">
                <a:solidFill>
                  <a:srgbClr val="FF00FF"/>
                </a:solidFill>
                <a:effectLst>
                  <a:prstShdw prst="shdw17" dist="17961" dir="2700000">
                    <a:srgbClr val="999902"/>
                  </a:prstShdw>
                </a:effectLst>
                <a:latin typeface="Times New Roman"/>
                <a:cs typeface="Times New Roman"/>
              </a:rPr>
              <a:t>CẢM ƠN CÁC EM</a:t>
            </a:r>
          </a:p>
          <a:p>
            <a:pPr algn="ctr"/>
            <a:r>
              <a:rPr lang="vi-VN" sz="3600" b="1" kern="10">
                <a:solidFill>
                  <a:srgbClr val="FF00FF"/>
                </a:solidFill>
                <a:effectLst>
                  <a:prstShdw prst="shdw17" dist="17961" dir="2700000">
                    <a:srgbClr val="999902"/>
                  </a:prstShdw>
                </a:effectLst>
                <a:latin typeface="Times New Roman"/>
                <a:cs typeface="Times New Roman"/>
              </a:rPr>
              <a:t>ĐÃ THAM GIA TIẾT HỌC!</a:t>
            </a:r>
            <a:endParaRPr lang="en-US" sz="3600" b="1" kern="10">
              <a:solidFill>
                <a:srgbClr val="FF00FF"/>
              </a:solidFill>
              <a:effectLst>
                <a:prstShdw prst="shdw17" dist="17961" dir="2700000">
                  <a:srgbClr val="999902"/>
                </a:prstShdw>
              </a:effectLst>
              <a:latin typeface="Times New Roman"/>
              <a:cs typeface="Times New Roman"/>
            </a:endParaRPr>
          </a:p>
        </p:txBody>
      </p:sp>
    </p:spTree>
    <p:extLst>
      <p:ext uri="{BB962C8B-B14F-4D97-AF65-F5344CB8AC3E}">
        <p14:creationId xmlns:p14="http://schemas.microsoft.com/office/powerpoint/2010/main" val="3552886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218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1895" y="7676147"/>
            <a:ext cx="9601200" cy="1384995"/>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Đề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tìm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hiểu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dầu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mỏ</a:t>
            </a:r>
            <a:r>
              <a:rPr lang="en-US" sz="2800" b="1" dirty="0">
                <a:solidFill>
                  <a:srgbClr val="FF0000"/>
                </a:solidFill>
                <a:latin typeface="Times New Roman" panose="02020603050405020304" pitchFamily="18" charset="0"/>
                <a:cs typeface="Times New Roman" panose="02020603050405020304" pitchFamily="18" charset="0"/>
              </a:rPr>
              <a:t> =&gt; </a:t>
            </a:r>
            <a:r>
              <a:rPr lang="en-US" sz="2800" b="1" dirty="0" err="1">
                <a:solidFill>
                  <a:srgbClr val="FF0000"/>
                </a:solidFill>
                <a:latin typeface="Times New Roman" panose="02020603050405020304" pitchFamily="18" charset="0"/>
                <a:cs typeface="Times New Roman" panose="02020603050405020304" pitchFamily="18" charset="0"/>
              </a:rPr>
              <a:t>chủ</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đề</a:t>
            </a:r>
            <a:r>
              <a:rPr lang="en-US" sz="2800" b="1" dirty="0">
                <a:solidFill>
                  <a:srgbClr val="FF0000"/>
                </a:solidFill>
                <a:latin typeface="Times New Roman" panose="02020603050405020304" pitchFamily="18" charset="0"/>
                <a:cs typeface="Times New Roman" panose="02020603050405020304" pitchFamily="18" charset="0"/>
              </a:rPr>
              <a:t> =&gt; A. </a:t>
            </a:r>
            <a:r>
              <a:rPr lang="en-US" sz="2800" b="1" dirty="0" err="1">
                <a:solidFill>
                  <a:srgbClr val="FF0000"/>
                </a:solidFill>
                <a:latin typeface="Times New Roman" panose="02020603050405020304" pitchFamily="18" charset="0"/>
                <a:cs typeface="Times New Roman" panose="02020603050405020304" pitchFamily="18" charset="0"/>
              </a:rPr>
              <a:t>Dầu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mỏ</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nhiên</a:t>
            </a:r>
            <a:endParaRPr lang="en-US" sz="2800" b="1" dirty="0">
              <a:solidFill>
                <a:srgbClr val="FF0000"/>
              </a:solidFill>
              <a:latin typeface="Times New Roman" panose="02020603050405020304" pitchFamily="18" charset="0"/>
              <a:cs typeface="Times New Roman" panose="02020603050405020304" pitchFamily="18" charset="0"/>
            </a:endParaRPr>
          </a:p>
          <a:p>
            <a:r>
              <a:rPr lang="en-US" sz="2800" b="1" dirty="0">
                <a:solidFill>
                  <a:srgbClr val="0000FF"/>
                </a:solidFill>
                <a:latin typeface="Times New Roman" panose="02020603050405020304" pitchFamily="18" charset="0"/>
                <a:cs typeface="Times New Roman" panose="02020603050405020304" pitchFamily="18" charset="0"/>
              </a:rPr>
              <a:t>2. </a:t>
            </a:r>
            <a:r>
              <a:rPr lang="en-US" sz="2800" b="1" dirty="0" err="1">
                <a:solidFill>
                  <a:srgbClr val="0000FF"/>
                </a:solidFill>
                <a:latin typeface="Times New Roman" panose="02020603050405020304" pitchFamily="18" charset="0"/>
                <a:cs typeface="Times New Roman" panose="02020603050405020304" pitchFamily="18" charset="0"/>
              </a:rPr>
              <a:t>Dầu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mỏ</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còn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có</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tên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khác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là</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gì</a:t>
            </a:r>
            <a:r>
              <a:rPr lang="en-US" sz="2800" b="1" dirty="0">
                <a:solidFill>
                  <a:srgbClr val="0000FF"/>
                </a:solidFill>
                <a:latin typeface="Times New Roman" panose="02020603050405020304" pitchFamily="18" charset="0"/>
                <a:cs typeface="Times New Roman" panose="02020603050405020304" pitchFamily="18"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2745021830"/>
              </p:ext>
            </p:extLst>
          </p:nvPr>
        </p:nvGraphicFramePr>
        <p:xfrm>
          <a:off x="1050365" y="152400"/>
          <a:ext cx="10635129" cy="6217920"/>
        </p:xfrm>
        <a:graphic>
          <a:graphicData uri="http://schemas.openxmlformats.org/drawingml/2006/table">
            <a:tbl>
              <a:tblPr firstRow="1" bandRow="1">
                <a:tableStyleId>{5C22544A-7EE6-4342-B048-85BDC9FD1C3A}</a:tableStyleId>
              </a:tblPr>
              <a:tblGrid>
                <a:gridCol w="4005729">
                  <a:extLst>
                    <a:ext uri="{9D8B030D-6E8A-4147-A177-3AD203B41FA5}">
                      <a16:colId xmlns:a16="http://schemas.microsoft.com/office/drawing/2014/main" val="20000"/>
                    </a:ext>
                  </a:extLst>
                </a:gridCol>
                <a:gridCol w="4329953">
                  <a:extLst>
                    <a:ext uri="{9D8B030D-6E8A-4147-A177-3AD203B41FA5}">
                      <a16:colId xmlns:a16="http://schemas.microsoft.com/office/drawing/2014/main" val="20001"/>
                    </a:ext>
                  </a:extLst>
                </a:gridCol>
                <a:gridCol w="2299447">
                  <a:extLst>
                    <a:ext uri="{9D8B030D-6E8A-4147-A177-3AD203B41FA5}">
                      <a16:colId xmlns:a16="http://schemas.microsoft.com/office/drawing/2014/main" val="20002"/>
                    </a:ext>
                  </a:extLst>
                </a:gridCol>
              </a:tblGrid>
              <a:tr h="370840">
                <a:tc gridSpan="3">
                  <a:txBody>
                    <a:bodyPr/>
                    <a:lstStyle/>
                    <a:p>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Xem</a:t>
                      </a:r>
                      <a:r>
                        <a:rPr lang="en-US" sz="3200" dirty="0">
                          <a:solidFill>
                            <a:srgbClr val="0000FF"/>
                          </a:solidFill>
                          <a:latin typeface="Times New Roman" panose="02020603050405020304" pitchFamily="18" charset="0"/>
                          <a:cs typeface="Times New Roman" panose="02020603050405020304" pitchFamily="18" charset="0"/>
                        </a:rPr>
                        <a:t> video </a:t>
                      </a:r>
                      <a:r>
                        <a:rPr lang="en-US" sz="3200" dirty="0" err="1">
                          <a:solidFill>
                            <a:srgbClr val="0000FF"/>
                          </a:solidFill>
                          <a:latin typeface="Times New Roman" panose="02020603050405020304" pitchFamily="18" charset="0"/>
                          <a:cs typeface="Times New Roman" panose="02020603050405020304" pitchFamily="18" charset="0"/>
                        </a:rPr>
                        <a:t>nhạc</a:t>
                      </a:r>
                      <a:r>
                        <a:rPr lang="en-US" sz="3200" dirty="0">
                          <a:solidFill>
                            <a:srgbClr val="0000FF"/>
                          </a:solidFill>
                          <a:latin typeface="Times New Roman" panose="02020603050405020304" pitchFamily="18" charset="0"/>
                          <a:cs typeface="Times New Roman" panose="02020603050405020304" pitchFamily="18" charset="0"/>
                        </a:rPr>
                        <a:t>.</a:t>
                      </a:r>
                    </a:p>
                    <a:p>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Ghép</a:t>
                      </a:r>
                      <a:r>
                        <a:rPr lang="en-US" sz="3200" baseline="0" dirty="0">
                          <a:solidFill>
                            <a:srgbClr val="0000FF"/>
                          </a:solidFill>
                          <a:latin typeface="Times New Roman" panose="02020603050405020304" pitchFamily="18" charset="0"/>
                          <a:cs typeface="Times New Roman" panose="02020603050405020304" pitchFamily="18" charset="0"/>
                        </a:rPr>
                        <a:t> </a:t>
                      </a:r>
                      <a:r>
                        <a:rPr lang="en-US" sz="3200" baseline="0" dirty="0" err="1">
                          <a:solidFill>
                            <a:srgbClr val="0000FF"/>
                          </a:solidFill>
                          <a:latin typeface="Times New Roman" panose="02020603050405020304" pitchFamily="18" charset="0"/>
                          <a:cs typeface="Times New Roman" panose="02020603050405020304" pitchFamily="18" charset="0"/>
                        </a:rPr>
                        <a:t>nội</a:t>
                      </a:r>
                      <a:r>
                        <a:rPr lang="en-US" sz="3200" baseline="0" dirty="0">
                          <a:solidFill>
                            <a:srgbClr val="0000FF"/>
                          </a:solidFill>
                          <a:latin typeface="Times New Roman" panose="02020603050405020304" pitchFamily="18" charset="0"/>
                          <a:cs typeface="Times New Roman" panose="02020603050405020304" pitchFamily="18" charset="0"/>
                        </a:rPr>
                        <a:t> dung ở </a:t>
                      </a:r>
                      <a:r>
                        <a:rPr lang="en-US" sz="3200" baseline="0" dirty="0" err="1">
                          <a:solidFill>
                            <a:srgbClr val="0000FF"/>
                          </a:solidFill>
                          <a:latin typeface="Times New Roman" panose="02020603050405020304" pitchFamily="18" charset="0"/>
                          <a:cs typeface="Times New Roman" panose="02020603050405020304" pitchFamily="18" charset="0"/>
                        </a:rPr>
                        <a:t>cột</a:t>
                      </a:r>
                      <a:r>
                        <a:rPr lang="en-US" sz="3200" baseline="0" dirty="0">
                          <a:solidFill>
                            <a:srgbClr val="0000FF"/>
                          </a:solidFill>
                          <a:latin typeface="Times New Roman" panose="02020603050405020304" pitchFamily="18" charset="0"/>
                          <a:cs typeface="Times New Roman" panose="02020603050405020304" pitchFamily="18" charset="0"/>
                        </a:rPr>
                        <a:t> A </a:t>
                      </a:r>
                      <a:r>
                        <a:rPr lang="en-US" sz="3200" baseline="0" dirty="0" err="1">
                          <a:solidFill>
                            <a:srgbClr val="0000FF"/>
                          </a:solidFill>
                          <a:latin typeface="Times New Roman" panose="02020603050405020304" pitchFamily="18" charset="0"/>
                          <a:cs typeface="Times New Roman" panose="02020603050405020304" pitchFamily="18" charset="0"/>
                        </a:rPr>
                        <a:t>với</a:t>
                      </a:r>
                      <a:r>
                        <a:rPr lang="en-US" sz="3200" baseline="0" dirty="0">
                          <a:solidFill>
                            <a:srgbClr val="0000FF"/>
                          </a:solidFill>
                          <a:latin typeface="Times New Roman" panose="02020603050405020304" pitchFamily="18" charset="0"/>
                          <a:cs typeface="Times New Roman" panose="02020603050405020304" pitchFamily="18" charset="0"/>
                        </a:rPr>
                        <a:t> </a:t>
                      </a:r>
                      <a:r>
                        <a:rPr lang="en-US" sz="3200" baseline="0" dirty="0" err="1">
                          <a:solidFill>
                            <a:srgbClr val="0000FF"/>
                          </a:solidFill>
                          <a:latin typeface="Times New Roman" panose="02020603050405020304" pitchFamily="18" charset="0"/>
                          <a:cs typeface="Times New Roman" panose="02020603050405020304" pitchFamily="18" charset="0"/>
                        </a:rPr>
                        <a:t>cột</a:t>
                      </a:r>
                      <a:r>
                        <a:rPr lang="en-US" sz="3200" baseline="0" dirty="0">
                          <a:solidFill>
                            <a:srgbClr val="0000FF"/>
                          </a:solidFill>
                          <a:latin typeface="Times New Roman" panose="02020603050405020304" pitchFamily="18" charset="0"/>
                          <a:cs typeface="Times New Roman" panose="02020603050405020304" pitchFamily="18" charset="0"/>
                        </a:rPr>
                        <a:t> B </a:t>
                      </a:r>
                      <a:r>
                        <a:rPr lang="en-US" sz="3200" baseline="0" dirty="0" err="1">
                          <a:solidFill>
                            <a:srgbClr val="0000FF"/>
                          </a:solidFill>
                          <a:latin typeface="Times New Roman" panose="02020603050405020304" pitchFamily="18" charset="0"/>
                          <a:cs typeface="Times New Roman" panose="02020603050405020304" pitchFamily="18" charset="0"/>
                        </a:rPr>
                        <a:t>cho</a:t>
                      </a:r>
                      <a:r>
                        <a:rPr lang="en-US" sz="3200" baseline="0" dirty="0">
                          <a:solidFill>
                            <a:srgbClr val="0000FF"/>
                          </a:solidFill>
                          <a:latin typeface="Times New Roman" panose="02020603050405020304" pitchFamily="18" charset="0"/>
                          <a:cs typeface="Times New Roman" panose="02020603050405020304" pitchFamily="18" charset="0"/>
                        </a:rPr>
                        <a:t> </a:t>
                      </a:r>
                      <a:r>
                        <a:rPr lang="en-US" sz="3200" baseline="0" dirty="0" err="1">
                          <a:solidFill>
                            <a:srgbClr val="0000FF"/>
                          </a:solidFill>
                          <a:latin typeface="Times New Roman" panose="02020603050405020304" pitchFamily="18" charset="0"/>
                          <a:cs typeface="Times New Roman" panose="02020603050405020304" pitchFamily="18" charset="0"/>
                        </a:rPr>
                        <a:t>phù</a:t>
                      </a:r>
                      <a:r>
                        <a:rPr lang="en-US" sz="3200" baseline="0" dirty="0">
                          <a:solidFill>
                            <a:srgbClr val="0000FF"/>
                          </a:solidFill>
                          <a:latin typeface="Times New Roman" panose="02020603050405020304" pitchFamily="18" charset="0"/>
                          <a:cs typeface="Times New Roman" panose="02020603050405020304" pitchFamily="18" charset="0"/>
                        </a:rPr>
                        <a:t> </a:t>
                      </a:r>
                      <a:r>
                        <a:rPr lang="en-US" sz="3200" baseline="0" dirty="0" err="1">
                          <a:solidFill>
                            <a:srgbClr val="0000FF"/>
                          </a:solidFill>
                          <a:latin typeface="Times New Roman" panose="02020603050405020304" pitchFamily="18" charset="0"/>
                          <a:cs typeface="Times New Roman" panose="02020603050405020304" pitchFamily="18" charset="0"/>
                        </a:rPr>
                        <a:t>hợp</a:t>
                      </a:r>
                      <a:endParaRPr lang="en-US" sz="3200" baseline="0" dirty="0">
                        <a:solidFill>
                          <a:srgbClr val="0000FF"/>
                        </a:solidFill>
                        <a:latin typeface="Times New Roman" panose="02020603050405020304" pitchFamily="18" charset="0"/>
                        <a:cs typeface="Times New Roman" panose="02020603050405020304" pitchFamily="18" charset="0"/>
                      </a:endParaRPr>
                    </a:p>
                    <a:p>
                      <a:r>
                        <a:rPr lang="en-US" sz="3200" baseline="0" dirty="0">
                          <a:solidFill>
                            <a:srgbClr val="0000FF"/>
                          </a:solidFill>
                          <a:latin typeface="Times New Roman" panose="02020603050405020304" pitchFamily="18" charset="0"/>
                          <a:cs typeface="Times New Roman" panose="02020603050405020304" pitchFamily="18" charset="0"/>
                        </a:rPr>
                        <a:t>- </a:t>
                      </a:r>
                      <a:r>
                        <a:rPr lang="en-US" sz="3200" baseline="0" dirty="0" err="1">
                          <a:solidFill>
                            <a:srgbClr val="0000FF"/>
                          </a:solidFill>
                          <a:latin typeface="Times New Roman" panose="02020603050405020304" pitchFamily="18" charset="0"/>
                          <a:cs typeface="Times New Roman" panose="02020603050405020304" pitchFamily="18" charset="0"/>
                        </a:rPr>
                        <a:t>Thời</a:t>
                      </a:r>
                      <a:r>
                        <a:rPr lang="en-US" sz="3200" baseline="0" dirty="0">
                          <a:solidFill>
                            <a:srgbClr val="0000FF"/>
                          </a:solidFill>
                          <a:latin typeface="Times New Roman" panose="02020603050405020304" pitchFamily="18" charset="0"/>
                          <a:cs typeface="Times New Roman" panose="02020603050405020304" pitchFamily="18" charset="0"/>
                        </a:rPr>
                        <a:t> </a:t>
                      </a:r>
                      <a:r>
                        <a:rPr lang="en-US" sz="3200" baseline="0" dirty="0" err="1">
                          <a:solidFill>
                            <a:srgbClr val="0000FF"/>
                          </a:solidFill>
                          <a:latin typeface="Times New Roman" panose="02020603050405020304" pitchFamily="18" charset="0"/>
                          <a:cs typeface="Times New Roman" panose="02020603050405020304" pitchFamily="18" charset="0"/>
                        </a:rPr>
                        <a:t>gian</a:t>
                      </a:r>
                      <a:r>
                        <a:rPr lang="en-US" sz="3200" baseline="0" dirty="0">
                          <a:solidFill>
                            <a:srgbClr val="0000FF"/>
                          </a:solidFill>
                          <a:latin typeface="Times New Roman" panose="02020603050405020304" pitchFamily="18" charset="0"/>
                          <a:cs typeface="Times New Roman" panose="02020603050405020304" pitchFamily="18" charset="0"/>
                        </a:rPr>
                        <a:t>: </a:t>
                      </a:r>
                      <a:r>
                        <a:rPr lang="en-US" sz="3200" baseline="0" dirty="0">
                          <a:solidFill>
                            <a:srgbClr val="FF0066"/>
                          </a:solidFill>
                          <a:latin typeface="Times New Roman" panose="02020603050405020304" pitchFamily="18" charset="0"/>
                          <a:cs typeface="Times New Roman" panose="02020603050405020304" pitchFamily="18" charset="0"/>
                        </a:rPr>
                        <a:t>10 </a:t>
                      </a:r>
                      <a:r>
                        <a:rPr lang="en-US" sz="3200" baseline="0" dirty="0" err="1">
                          <a:solidFill>
                            <a:srgbClr val="FF0066"/>
                          </a:solidFill>
                          <a:latin typeface="Times New Roman" panose="02020603050405020304" pitchFamily="18" charset="0"/>
                          <a:cs typeface="Times New Roman" panose="02020603050405020304" pitchFamily="18" charset="0"/>
                        </a:rPr>
                        <a:t>giây</a:t>
                      </a:r>
                      <a:endParaRPr lang="en-US" sz="3200" dirty="0">
                        <a:solidFill>
                          <a:srgbClr val="FF0066"/>
                        </a:solidFill>
                        <a:latin typeface="Times New Roman" panose="02020603050405020304" pitchFamily="18" charset="0"/>
                        <a:cs typeface="Times New Roman" panose="02020603050405020304" pitchFamily="18" charset="0"/>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0000FF"/>
                      </a:solidFill>
                      <a:prstDash val="solid"/>
                      <a:round/>
                      <a:headEnd type="none" w="med" len="med"/>
                      <a:tailEnd type="none" w="med" len="med"/>
                    </a:lnB>
                    <a:noFill/>
                  </a:tcPr>
                </a:tc>
                <a:tc hMerge="1">
                  <a:txBody>
                    <a:bodyPr/>
                    <a:lstStyle/>
                    <a:p>
                      <a:endParaRPr lang="en-US" dirty="0"/>
                    </a:p>
                  </a:txBody>
                  <a:tcP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tcPr>
                </a:tc>
                <a:tc hMerge="1">
                  <a:txBody>
                    <a:bodyPr/>
                    <a:lstStyle/>
                    <a:p>
                      <a:endParaRPr lang="en-US" dirty="0"/>
                    </a:p>
                  </a:txBody>
                  <a:tcP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sz="3200" b="1" dirty="0" err="1">
                          <a:solidFill>
                            <a:srgbClr val="0000FF"/>
                          </a:solidFill>
                          <a:latin typeface="Times New Roman" panose="02020603050405020304" pitchFamily="18" charset="0"/>
                          <a:cs typeface="Times New Roman" panose="02020603050405020304" pitchFamily="18" charset="0"/>
                        </a:rPr>
                        <a:t>Nội</a:t>
                      </a:r>
                      <a:r>
                        <a:rPr lang="en-US" sz="3200" b="1" baseline="0" dirty="0">
                          <a:solidFill>
                            <a:srgbClr val="0000FF"/>
                          </a:solidFill>
                          <a:latin typeface="Times New Roman" panose="02020603050405020304" pitchFamily="18" charset="0"/>
                          <a:cs typeface="Times New Roman" panose="02020603050405020304" pitchFamily="18" charset="0"/>
                        </a:rPr>
                        <a:t> dung A</a:t>
                      </a: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solidFill>
                      <a:schemeClr val="tx2">
                        <a:lumMod val="20000"/>
                        <a:lumOff val="80000"/>
                      </a:schemeClr>
                    </a:solidFill>
                  </a:tcPr>
                </a:tc>
                <a:tc>
                  <a:txBody>
                    <a:bodyPr/>
                    <a:lstStyle/>
                    <a:p>
                      <a:pPr algn="ctr"/>
                      <a:r>
                        <a:rPr lang="en-US" sz="3200" b="1" dirty="0" err="1">
                          <a:solidFill>
                            <a:srgbClr val="0000FF"/>
                          </a:solidFill>
                          <a:latin typeface="Times New Roman" panose="02020603050405020304" pitchFamily="18" charset="0"/>
                          <a:cs typeface="Times New Roman" panose="02020603050405020304" pitchFamily="18" charset="0"/>
                        </a:rPr>
                        <a:t>Nội</a:t>
                      </a:r>
                      <a:r>
                        <a:rPr lang="en-US" sz="3200" b="1" baseline="0" dirty="0">
                          <a:solidFill>
                            <a:srgbClr val="0000FF"/>
                          </a:solidFill>
                          <a:latin typeface="Times New Roman" panose="02020603050405020304" pitchFamily="18" charset="0"/>
                          <a:cs typeface="Times New Roman" panose="02020603050405020304" pitchFamily="18" charset="0"/>
                        </a:rPr>
                        <a:t> dung B</a:t>
                      </a: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solidFill>
                      <a:schemeClr val="tx2">
                        <a:lumMod val="20000"/>
                        <a:lumOff val="80000"/>
                      </a:schemeClr>
                    </a:solidFill>
                  </a:tcPr>
                </a:tc>
                <a:tc>
                  <a:txBody>
                    <a:bodyPr/>
                    <a:lstStyle/>
                    <a:p>
                      <a:pPr algn="ctr"/>
                      <a:r>
                        <a:rPr lang="en-US" sz="3200" b="1" dirty="0" err="1">
                          <a:solidFill>
                            <a:srgbClr val="0000FF"/>
                          </a:solidFill>
                          <a:latin typeface="Times New Roman" panose="02020603050405020304" pitchFamily="18" charset="0"/>
                          <a:cs typeface="Times New Roman" panose="02020603050405020304" pitchFamily="18" charset="0"/>
                        </a:rPr>
                        <a:t>Đáp</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án</a:t>
                      </a: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00FF"/>
                          </a:solidFill>
                          <a:latin typeface="Times New Roman" panose="02020603050405020304" pitchFamily="18" charset="0"/>
                          <a:cs typeface="Times New Roman" panose="02020603050405020304" pitchFamily="18" charset="0"/>
                        </a:rPr>
                        <a:t>1. </a:t>
                      </a:r>
                      <a:r>
                        <a:rPr lang="en-US" sz="3200" b="1" dirty="0" err="1">
                          <a:solidFill>
                            <a:srgbClr val="0000FF"/>
                          </a:solidFill>
                          <a:latin typeface="Times New Roman" panose="02020603050405020304" pitchFamily="18" charset="0"/>
                          <a:cs typeface="Times New Roman" panose="02020603050405020304" pitchFamily="18" charset="0"/>
                        </a:rPr>
                        <a:t>Dầu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mỏ</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một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hỗn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hợp</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tự</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nhiên</a:t>
                      </a:r>
                      <a:r>
                        <a:rPr lang="en-US" sz="3200" b="1" dirty="0">
                          <a:solidFill>
                            <a:srgbClr val="0000FF"/>
                          </a:solidFill>
                          <a:latin typeface="Times New Roman" panose="02020603050405020304" pitchFamily="18" charset="0"/>
                          <a:cs typeface="Times New Roman" panose="02020603050405020304" pitchFamily="18" charset="0"/>
                        </a:rPr>
                        <a:t> . . . </a:t>
                      </a:r>
                    </a:p>
                  </a:txBody>
                  <a:tcP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3200" b="1" i="0" kern="1200" dirty="0">
                          <a:solidFill>
                            <a:srgbClr val="0000FF"/>
                          </a:solidFill>
                          <a:effectLst/>
                          <a:latin typeface="Times New Roman" panose="02020603050405020304" pitchFamily="18" charset="0"/>
                          <a:ea typeface="+mn-ea"/>
                          <a:cs typeface="Times New Roman" panose="02020603050405020304" pitchFamily="18" charset="0"/>
                        </a:rPr>
                        <a:t>a) .</a:t>
                      </a:r>
                      <a:r>
                        <a:rPr lang="vi-VN" sz="3200" b="1" i="0" kern="1200" baseline="0" dirty="0">
                          <a:solidFill>
                            <a:srgbClr val="0000FF"/>
                          </a:solidFill>
                          <a:effectLst/>
                          <a:latin typeface="Times New Roman" panose="02020603050405020304" pitchFamily="18" charset="0"/>
                          <a:ea typeface="+mn-ea"/>
                          <a:cs typeface="Times New Roman" panose="02020603050405020304" pitchFamily="18" charset="0"/>
                        </a:rPr>
                        <a:t> . . </a:t>
                      </a:r>
                      <a:r>
                        <a:rPr lang="vi-VN" sz="3200" b="1" i="0" kern="1200" dirty="0">
                          <a:solidFill>
                            <a:srgbClr val="0000FF"/>
                          </a:solidFill>
                          <a:effectLst/>
                          <a:latin typeface="Times New Roman" panose="02020603050405020304" pitchFamily="18" charset="0"/>
                          <a:ea typeface="+mn-ea"/>
                          <a:cs typeface="Times New Roman" panose="02020603050405020304" pitchFamily="18" charset="0"/>
                        </a:rPr>
                        <a:t>được chôn dưới đá trầm tích, chịu nhiệt độ và</a:t>
                      </a:r>
                      <a:r>
                        <a:rPr lang="vi-VN" sz="3200" b="1" i="0" kern="1200" baseline="0" dirty="0">
                          <a:solidFill>
                            <a:srgbClr val="0000FF"/>
                          </a:solidFill>
                          <a:effectLst/>
                          <a:latin typeface="Times New Roman" panose="02020603050405020304" pitchFamily="18" charset="0"/>
                          <a:ea typeface="+mn-ea"/>
                          <a:cs typeface="Times New Roman" panose="02020603050405020304" pitchFamily="18" charset="0"/>
                        </a:rPr>
                        <a:t> áp s</a:t>
                      </a:r>
                      <a:r>
                        <a:rPr lang="vi-VN" sz="3200" b="1" i="0" kern="1200" dirty="0">
                          <a:solidFill>
                            <a:srgbClr val="0000FF"/>
                          </a:solidFill>
                          <a:effectLst/>
                          <a:latin typeface="Times New Roman" panose="02020603050405020304" pitchFamily="18" charset="0"/>
                          <a:ea typeface="+mn-ea"/>
                          <a:cs typeface="Times New Roman" panose="02020603050405020304" pitchFamily="18" charset="0"/>
                        </a:rPr>
                        <a:t>uất cao</a:t>
                      </a:r>
                      <a:r>
                        <a:rPr lang="vi-VN" sz="3200" b="1" i="0" kern="1200" baseline="0" dirty="0">
                          <a:solidFill>
                            <a:srgbClr val="0000FF"/>
                          </a:solidFill>
                          <a:effectLst/>
                          <a:latin typeface="Times New Roman" panose="02020603050405020304" pitchFamily="18" charset="0"/>
                          <a:ea typeface="+mn-ea"/>
                          <a:cs typeface="Times New Roman" panose="02020603050405020304" pitchFamily="18" charset="0"/>
                        </a:rPr>
                        <a:t> cách đây 10 đến 600 triệu năm.</a:t>
                      </a:r>
                      <a:endParaRPr lang="en-US" sz="3200" b="1" dirty="0">
                        <a:solidFill>
                          <a:srgbClr val="0000FF"/>
                        </a:solidFill>
                        <a:latin typeface="Times New Roman" panose="02020603050405020304" pitchFamily="18" charset="0"/>
                        <a:cs typeface="Times New Roman" panose="02020603050405020304" pitchFamily="18" charset="0"/>
                      </a:endParaRPr>
                    </a:p>
                  </a:txBody>
                  <a:tcP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noFill/>
                  </a:tcPr>
                </a:tc>
                <a:tc>
                  <a:txBody>
                    <a:bodyPr/>
                    <a:lstStyle/>
                    <a:p>
                      <a:endParaRPr lang="en-US" sz="3200" b="1" dirty="0">
                        <a:solidFill>
                          <a:srgbClr val="0000FF"/>
                        </a:solidFill>
                        <a:latin typeface="Times New Roman" panose="02020603050405020304" pitchFamily="18" charset="0"/>
                        <a:cs typeface="Times New Roman" panose="02020603050405020304" pitchFamily="18" charset="0"/>
                      </a:endParaRPr>
                    </a:p>
                    <a:p>
                      <a:r>
                        <a:rPr lang="en-US" sz="3200" b="1" dirty="0">
                          <a:solidFill>
                            <a:srgbClr val="0000FF"/>
                          </a:solidFill>
                          <a:latin typeface="Times New Roman" panose="02020603050405020304" pitchFamily="18" charset="0"/>
                          <a:cs typeface="Times New Roman" panose="02020603050405020304" pitchFamily="18" charset="0"/>
                        </a:rPr>
                        <a:t>    1 - </a:t>
                      </a:r>
                    </a:p>
                  </a:txBody>
                  <a:tcP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r>
                        <a:rPr lang="vi-VN" sz="3200" b="1" i="0" kern="1200" dirty="0">
                          <a:solidFill>
                            <a:srgbClr val="0000FF"/>
                          </a:solidFill>
                          <a:effectLst/>
                          <a:latin typeface="Times New Roman" panose="02020603050405020304" pitchFamily="18" charset="0"/>
                          <a:ea typeface="+mn-ea"/>
                          <a:cs typeface="Times New Roman" panose="02020603050405020304" pitchFamily="18" charset="0"/>
                        </a:rPr>
                        <a:t>2. Dầu mỏ</a:t>
                      </a:r>
                      <a:r>
                        <a:rPr lang="vi-VN" sz="3200" b="1" i="0" kern="1200" baseline="0" dirty="0">
                          <a:solidFill>
                            <a:srgbClr val="0000FF"/>
                          </a:solidFill>
                          <a:effectLst/>
                          <a:latin typeface="Times New Roman" panose="02020603050405020304" pitchFamily="18" charset="0"/>
                          <a:ea typeface="+mn-ea"/>
                          <a:cs typeface="Times New Roman" panose="02020603050405020304" pitchFamily="18" charset="0"/>
                        </a:rPr>
                        <a:t> </a:t>
                      </a:r>
                      <a:r>
                        <a:rPr lang="vi-VN" sz="3200" b="1" i="0" kern="1200" dirty="0">
                          <a:solidFill>
                            <a:srgbClr val="0000FF"/>
                          </a:solidFill>
                          <a:effectLst/>
                          <a:latin typeface="Times New Roman" panose="02020603050405020304" pitchFamily="18" charset="0"/>
                          <a:ea typeface="+mn-ea"/>
                          <a:cs typeface="Times New Roman" panose="02020603050405020304" pitchFamily="18" charset="0"/>
                        </a:rPr>
                        <a:t>được hình thành từ</a:t>
                      </a:r>
                      <a:r>
                        <a:rPr lang="vi-VN" sz="3200" b="1" i="0" kern="1200" baseline="0" dirty="0">
                          <a:solidFill>
                            <a:srgbClr val="0000FF"/>
                          </a:solidFill>
                          <a:effectLst/>
                          <a:latin typeface="Times New Roman" panose="02020603050405020304" pitchFamily="18" charset="0"/>
                          <a:ea typeface="+mn-ea"/>
                          <a:cs typeface="Times New Roman" panose="02020603050405020304" pitchFamily="18" charset="0"/>
                        </a:rPr>
                        <a:t> xác </a:t>
                      </a:r>
                      <a:r>
                        <a:rPr lang="vi-VN" sz="3200" b="1" i="0" kern="1200" dirty="0">
                          <a:solidFill>
                            <a:srgbClr val="0000FF"/>
                          </a:solidFill>
                          <a:effectLst/>
                          <a:latin typeface="Times New Roman" panose="02020603050405020304" pitchFamily="18" charset="0"/>
                          <a:ea typeface="+mn-ea"/>
                          <a:cs typeface="Times New Roman" panose="02020603050405020304" pitchFamily="18" charset="0"/>
                        </a:rPr>
                        <a:t>động vật và</a:t>
                      </a:r>
                      <a:r>
                        <a:rPr lang="vi-VN" sz="3200" b="1" i="0" kern="1200" baseline="0" dirty="0">
                          <a:solidFill>
                            <a:srgbClr val="0000FF"/>
                          </a:solidFill>
                          <a:effectLst/>
                          <a:latin typeface="Times New Roman" panose="02020603050405020304" pitchFamily="18" charset="0"/>
                          <a:ea typeface="+mn-ea"/>
                          <a:cs typeface="Times New Roman" panose="02020603050405020304" pitchFamily="18" charset="0"/>
                        </a:rPr>
                        <a:t> thực vật . . .</a:t>
                      </a:r>
                      <a:endParaRPr lang="en-US" sz="3200" b="1" dirty="0">
                        <a:solidFill>
                          <a:srgbClr val="0000FF"/>
                        </a:solidFill>
                        <a:latin typeface="Times New Roman" panose="02020603050405020304" pitchFamily="18" charset="0"/>
                        <a:cs typeface="Times New Roman" panose="02020603050405020304" pitchFamily="18" charset="0"/>
                      </a:endParaRPr>
                    </a:p>
                  </a:txBody>
                  <a:tcP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00FF"/>
                          </a:solidFill>
                          <a:latin typeface="Times New Roman" panose="02020603050405020304" pitchFamily="18" charset="0"/>
                          <a:cs typeface="Times New Roman" panose="02020603050405020304" pitchFamily="18" charset="0"/>
                        </a:rPr>
                        <a:t>b) . . .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nhiều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loại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hiđrocacbon</a:t>
                      </a:r>
                      <a:r>
                        <a:rPr lang="en-US" sz="3200" b="1" dirty="0">
                          <a:solidFill>
                            <a:srgbClr val="0000FF"/>
                          </a:solidFill>
                          <a:latin typeface="Times New Roman" panose="02020603050405020304" pitchFamily="18" charset="0"/>
                          <a:cs typeface="Times New Roman" panose="02020603050405020304" pitchFamily="18" charset="0"/>
                        </a:rPr>
                        <a:t>. </a:t>
                      </a:r>
                    </a:p>
                    <a:p>
                      <a:endParaRPr lang="en-US" sz="3200" b="1" dirty="0">
                        <a:solidFill>
                          <a:srgbClr val="0000FF"/>
                        </a:solidFill>
                        <a:latin typeface="Times New Roman" panose="02020603050405020304" pitchFamily="18" charset="0"/>
                        <a:cs typeface="Times New Roman" panose="02020603050405020304" pitchFamily="18" charset="0"/>
                      </a:endParaRPr>
                    </a:p>
                  </a:txBody>
                  <a:tcP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noFill/>
                  </a:tcPr>
                </a:tc>
                <a:tc>
                  <a:txBody>
                    <a:bodyPr/>
                    <a:lstStyle/>
                    <a:p>
                      <a:endParaRPr lang="en-US" sz="3200" b="1" dirty="0">
                        <a:solidFill>
                          <a:srgbClr val="0000FF"/>
                        </a:solidFill>
                        <a:latin typeface="Times New Roman" panose="02020603050405020304" pitchFamily="18" charset="0"/>
                        <a:cs typeface="Times New Roman" panose="02020603050405020304" pitchFamily="18" charset="0"/>
                      </a:endParaRPr>
                    </a:p>
                    <a:p>
                      <a:r>
                        <a:rPr lang="en-US" sz="3200" b="1" dirty="0">
                          <a:solidFill>
                            <a:srgbClr val="0000FF"/>
                          </a:solidFill>
                          <a:latin typeface="Times New Roman" panose="02020603050405020304" pitchFamily="18" charset="0"/>
                          <a:cs typeface="Times New Roman" panose="02020603050405020304" pitchFamily="18" charset="0"/>
                        </a:rPr>
                        <a:t>     2 - </a:t>
                      </a:r>
                    </a:p>
                  </a:txBody>
                  <a:tcP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49574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 Dầu Mỏ Hình Thành Như Thế Nào-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49137" y="1067934"/>
            <a:ext cx="7556837" cy="4247403"/>
          </a:xfrm>
          <a:prstGeom prst="rect">
            <a:avLst/>
          </a:prstGeom>
        </p:spPr>
      </p:pic>
      <p:sp>
        <p:nvSpPr>
          <p:cNvPr id="5" name="TextBox 4"/>
          <p:cNvSpPr txBox="1"/>
          <p:nvPr/>
        </p:nvSpPr>
        <p:spPr>
          <a:xfrm>
            <a:off x="6510337" y="4730562"/>
            <a:ext cx="6391275" cy="584775"/>
          </a:xfrm>
          <a:prstGeom prst="rect">
            <a:avLst/>
          </a:prstGeom>
          <a:noFill/>
        </p:spPr>
        <p:txBody>
          <a:bodyPr wrap="square" rtlCol="0">
            <a:spAutoFit/>
          </a:bodyPr>
          <a:lstStyle/>
          <a:p>
            <a:r>
              <a:rPr lang="en-US" sz="3200" b="1" dirty="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622359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1895" y="7676147"/>
            <a:ext cx="9601200" cy="1384995"/>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Đề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tìm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hiểu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dầu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mỏ</a:t>
            </a:r>
            <a:r>
              <a:rPr lang="en-US" sz="2800" b="1" dirty="0">
                <a:solidFill>
                  <a:srgbClr val="FF0000"/>
                </a:solidFill>
                <a:latin typeface="Times New Roman" panose="02020603050405020304" pitchFamily="18" charset="0"/>
                <a:cs typeface="Times New Roman" panose="02020603050405020304" pitchFamily="18" charset="0"/>
              </a:rPr>
              <a:t> =&gt; </a:t>
            </a:r>
            <a:r>
              <a:rPr lang="en-US" sz="2800" b="1" dirty="0" err="1">
                <a:solidFill>
                  <a:srgbClr val="FF0000"/>
                </a:solidFill>
                <a:latin typeface="Times New Roman" panose="02020603050405020304" pitchFamily="18" charset="0"/>
                <a:cs typeface="Times New Roman" panose="02020603050405020304" pitchFamily="18" charset="0"/>
              </a:rPr>
              <a:t>chủ</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đề</a:t>
            </a:r>
            <a:r>
              <a:rPr lang="en-US" sz="2800" b="1" dirty="0">
                <a:solidFill>
                  <a:srgbClr val="FF0000"/>
                </a:solidFill>
                <a:latin typeface="Times New Roman" panose="02020603050405020304" pitchFamily="18" charset="0"/>
                <a:cs typeface="Times New Roman" panose="02020603050405020304" pitchFamily="18" charset="0"/>
              </a:rPr>
              <a:t> =&gt; A. </a:t>
            </a:r>
            <a:r>
              <a:rPr lang="en-US" sz="2800" b="1" dirty="0" err="1">
                <a:solidFill>
                  <a:srgbClr val="FF0000"/>
                </a:solidFill>
                <a:latin typeface="Times New Roman" panose="02020603050405020304" pitchFamily="18" charset="0"/>
                <a:cs typeface="Times New Roman" panose="02020603050405020304" pitchFamily="18" charset="0"/>
              </a:rPr>
              <a:t>Dầu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mỏ</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nhiên</a:t>
            </a:r>
            <a:endParaRPr lang="en-US" sz="2800" b="1" dirty="0">
              <a:solidFill>
                <a:srgbClr val="FF0000"/>
              </a:solidFill>
              <a:latin typeface="Times New Roman" panose="02020603050405020304" pitchFamily="18" charset="0"/>
              <a:cs typeface="Times New Roman" panose="02020603050405020304" pitchFamily="18" charset="0"/>
            </a:endParaRPr>
          </a:p>
          <a:p>
            <a:r>
              <a:rPr lang="en-US" sz="2800" b="1" dirty="0">
                <a:solidFill>
                  <a:srgbClr val="0000FF"/>
                </a:solidFill>
                <a:latin typeface="Times New Roman" panose="02020603050405020304" pitchFamily="18" charset="0"/>
                <a:cs typeface="Times New Roman" panose="02020603050405020304" pitchFamily="18" charset="0"/>
              </a:rPr>
              <a:t>2. </a:t>
            </a:r>
            <a:r>
              <a:rPr lang="en-US" sz="2800" b="1" dirty="0" err="1">
                <a:solidFill>
                  <a:srgbClr val="0000FF"/>
                </a:solidFill>
                <a:latin typeface="Times New Roman" panose="02020603050405020304" pitchFamily="18" charset="0"/>
                <a:cs typeface="Times New Roman" panose="02020603050405020304" pitchFamily="18" charset="0"/>
              </a:rPr>
              <a:t>Dầu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mỏ</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còn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có</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tên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khác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là</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gì</a:t>
            </a:r>
            <a:r>
              <a:rPr lang="en-US" sz="2800" b="1" dirty="0">
                <a:solidFill>
                  <a:srgbClr val="0000FF"/>
                </a:solidFill>
                <a:latin typeface="Times New Roman" panose="02020603050405020304" pitchFamily="18" charset="0"/>
                <a:cs typeface="Times New Roman" panose="02020603050405020304" pitchFamily="18"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3149691721"/>
              </p:ext>
            </p:extLst>
          </p:nvPr>
        </p:nvGraphicFramePr>
        <p:xfrm>
          <a:off x="1090706" y="833530"/>
          <a:ext cx="9734176" cy="5242560"/>
        </p:xfrm>
        <a:graphic>
          <a:graphicData uri="http://schemas.openxmlformats.org/drawingml/2006/table">
            <a:tbl>
              <a:tblPr firstRow="1" bandRow="1">
                <a:tableStyleId>{5C22544A-7EE6-4342-B048-85BDC9FD1C3A}</a:tableStyleId>
              </a:tblPr>
              <a:tblGrid>
                <a:gridCol w="4005729">
                  <a:extLst>
                    <a:ext uri="{9D8B030D-6E8A-4147-A177-3AD203B41FA5}">
                      <a16:colId xmlns:a16="http://schemas.microsoft.com/office/drawing/2014/main" val="20000"/>
                    </a:ext>
                  </a:extLst>
                </a:gridCol>
                <a:gridCol w="3845859">
                  <a:extLst>
                    <a:ext uri="{9D8B030D-6E8A-4147-A177-3AD203B41FA5}">
                      <a16:colId xmlns:a16="http://schemas.microsoft.com/office/drawing/2014/main" val="20001"/>
                    </a:ext>
                  </a:extLst>
                </a:gridCol>
                <a:gridCol w="1882588">
                  <a:extLst>
                    <a:ext uri="{9D8B030D-6E8A-4147-A177-3AD203B41FA5}">
                      <a16:colId xmlns:a16="http://schemas.microsoft.com/office/drawing/2014/main" val="20002"/>
                    </a:ext>
                  </a:extLst>
                </a:gridCol>
              </a:tblGrid>
              <a:tr h="370840">
                <a:tc gridSpan="3">
                  <a:txBody>
                    <a:bodyPr/>
                    <a:lstStyle/>
                    <a:p>
                      <a:r>
                        <a:rPr lang="en-US" sz="3200" dirty="0" err="1">
                          <a:solidFill>
                            <a:srgbClr val="0000FF"/>
                          </a:solidFill>
                          <a:latin typeface="Times New Roman" panose="02020603050405020304" pitchFamily="18" charset="0"/>
                          <a:cs typeface="Times New Roman" panose="02020603050405020304" pitchFamily="18" charset="0"/>
                        </a:rPr>
                        <a:t>Ghép</a:t>
                      </a:r>
                      <a:r>
                        <a:rPr lang="en-US" sz="3200" baseline="0" dirty="0">
                          <a:solidFill>
                            <a:srgbClr val="0000FF"/>
                          </a:solidFill>
                          <a:latin typeface="Times New Roman" panose="02020603050405020304" pitchFamily="18" charset="0"/>
                          <a:cs typeface="Times New Roman" panose="02020603050405020304" pitchFamily="18" charset="0"/>
                        </a:rPr>
                        <a:t> </a:t>
                      </a:r>
                      <a:r>
                        <a:rPr lang="en-US" sz="3200" baseline="0" dirty="0" err="1">
                          <a:solidFill>
                            <a:srgbClr val="0000FF"/>
                          </a:solidFill>
                          <a:latin typeface="Times New Roman" panose="02020603050405020304" pitchFamily="18" charset="0"/>
                          <a:cs typeface="Times New Roman" panose="02020603050405020304" pitchFamily="18" charset="0"/>
                        </a:rPr>
                        <a:t>nội</a:t>
                      </a:r>
                      <a:r>
                        <a:rPr lang="en-US" sz="3200" baseline="0" dirty="0">
                          <a:solidFill>
                            <a:srgbClr val="0000FF"/>
                          </a:solidFill>
                          <a:latin typeface="Times New Roman" panose="02020603050405020304" pitchFamily="18" charset="0"/>
                          <a:cs typeface="Times New Roman" panose="02020603050405020304" pitchFamily="18" charset="0"/>
                        </a:rPr>
                        <a:t> dung ở </a:t>
                      </a:r>
                      <a:r>
                        <a:rPr lang="en-US" sz="3200" baseline="0" dirty="0" err="1">
                          <a:solidFill>
                            <a:srgbClr val="0000FF"/>
                          </a:solidFill>
                          <a:latin typeface="Times New Roman" panose="02020603050405020304" pitchFamily="18" charset="0"/>
                          <a:cs typeface="Times New Roman" panose="02020603050405020304" pitchFamily="18" charset="0"/>
                        </a:rPr>
                        <a:t>cột</a:t>
                      </a:r>
                      <a:r>
                        <a:rPr lang="en-US" sz="3200" baseline="0" dirty="0">
                          <a:solidFill>
                            <a:srgbClr val="0000FF"/>
                          </a:solidFill>
                          <a:latin typeface="Times New Roman" panose="02020603050405020304" pitchFamily="18" charset="0"/>
                          <a:cs typeface="Times New Roman" panose="02020603050405020304" pitchFamily="18" charset="0"/>
                        </a:rPr>
                        <a:t> A </a:t>
                      </a:r>
                      <a:r>
                        <a:rPr lang="en-US" sz="3200" baseline="0" dirty="0" err="1">
                          <a:solidFill>
                            <a:srgbClr val="0000FF"/>
                          </a:solidFill>
                          <a:latin typeface="Times New Roman" panose="02020603050405020304" pitchFamily="18" charset="0"/>
                          <a:cs typeface="Times New Roman" panose="02020603050405020304" pitchFamily="18" charset="0"/>
                        </a:rPr>
                        <a:t>với</a:t>
                      </a:r>
                      <a:r>
                        <a:rPr lang="en-US" sz="3200" baseline="0" dirty="0">
                          <a:solidFill>
                            <a:srgbClr val="0000FF"/>
                          </a:solidFill>
                          <a:latin typeface="Times New Roman" panose="02020603050405020304" pitchFamily="18" charset="0"/>
                          <a:cs typeface="Times New Roman" panose="02020603050405020304" pitchFamily="18" charset="0"/>
                        </a:rPr>
                        <a:t> </a:t>
                      </a:r>
                      <a:r>
                        <a:rPr lang="en-US" sz="3200" baseline="0" dirty="0" err="1">
                          <a:solidFill>
                            <a:srgbClr val="0000FF"/>
                          </a:solidFill>
                          <a:latin typeface="Times New Roman" panose="02020603050405020304" pitchFamily="18" charset="0"/>
                          <a:cs typeface="Times New Roman" panose="02020603050405020304" pitchFamily="18" charset="0"/>
                        </a:rPr>
                        <a:t>cột</a:t>
                      </a:r>
                      <a:r>
                        <a:rPr lang="en-US" sz="3200" baseline="0" dirty="0">
                          <a:solidFill>
                            <a:srgbClr val="0000FF"/>
                          </a:solidFill>
                          <a:latin typeface="Times New Roman" panose="02020603050405020304" pitchFamily="18" charset="0"/>
                          <a:cs typeface="Times New Roman" panose="02020603050405020304" pitchFamily="18" charset="0"/>
                        </a:rPr>
                        <a:t> B </a:t>
                      </a:r>
                      <a:r>
                        <a:rPr lang="en-US" sz="3200" baseline="0" dirty="0" err="1">
                          <a:solidFill>
                            <a:srgbClr val="0000FF"/>
                          </a:solidFill>
                          <a:latin typeface="Times New Roman" panose="02020603050405020304" pitchFamily="18" charset="0"/>
                          <a:cs typeface="Times New Roman" panose="02020603050405020304" pitchFamily="18" charset="0"/>
                        </a:rPr>
                        <a:t>cho</a:t>
                      </a:r>
                      <a:r>
                        <a:rPr lang="en-US" sz="3200" baseline="0" dirty="0">
                          <a:solidFill>
                            <a:srgbClr val="0000FF"/>
                          </a:solidFill>
                          <a:latin typeface="Times New Roman" panose="02020603050405020304" pitchFamily="18" charset="0"/>
                          <a:cs typeface="Times New Roman" panose="02020603050405020304" pitchFamily="18" charset="0"/>
                        </a:rPr>
                        <a:t> </a:t>
                      </a:r>
                      <a:r>
                        <a:rPr lang="en-US" sz="3200" baseline="0" dirty="0" err="1">
                          <a:solidFill>
                            <a:srgbClr val="0000FF"/>
                          </a:solidFill>
                          <a:latin typeface="Times New Roman" panose="02020603050405020304" pitchFamily="18" charset="0"/>
                          <a:cs typeface="Times New Roman" panose="02020603050405020304" pitchFamily="18" charset="0"/>
                        </a:rPr>
                        <a:t>phù</a:t>
                      </a:r>
                      <a:r>
                        <a:rPr lang="en-US" sz="3200" baseline="0" dirty="0">
                          <a:solidFill>
                            <a:srgbClr val="0000FF"/>
                          </a:solidFill>
                          <a:latin typeface="Times New Roman" panose="02020603050405020304" pitchFamily="18" charset="0"/>
                          <a:cs typeface="Times New Roman" panose="02020603050405020304" pitchFamily="18" charset="0"/>
                        </a:rPr>
                        <a:t> </a:t>
                      </a:r>
                      <a:r>
                        <a:rPr lang="en-US" sz="3200" baseline="0" dirty="0" err="1">
                          <a:solidFill>
                            <a:srgbClr val="0000FF"/>
                          </a:solidFill>
                          <a:latin typeface="Times New Roman" panose="02020603050405020304" pitchFamily="18" charset="0"/>
                          <a:cs typeface="Times New Roman" panose="02020603050405020304" pitchFamily="18" charset="0"/>
                        </a:rPr>
                        <a:t>hợp</a:t>
                      </a:r>
                      <a:endParaRPr lang="en-US" sz="3200" dirty="0">
                        <a:solidFill>
                          <a:srgbClr val="0000FF"/>
                        </a:solidFill>
                        <a:latin typeface="Times New Roman" panose="02020603050405020304" pitchFamily="18" charset="0"/>
                        <a:cs typeface="Times New Roman" panose="02020603050405020304" pitchFamily="18" charset="0"/>
                      </a:endParaRPr>
                    </a:p>
                  </a:txBody>
                  <a:tcP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noFill/>
                  </a:tcPr>
                </a:tc>
                <a:tc hMerge="1">
                  <a:txBody>
                    <a:bodyPr/>
                    <a:lstStyle/>
                    <a:p>
                      <a:endParaRPr lang="en-US" dirty="0"/>
                    </a:p>
                  </a:txBody>
                  <a:tcP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tcPr>
                </a:tc>
                <a:tc hMerge="1">
                  <a:txBody>
                    <a:bodyPr/>
                    <a:lstStyle/>
                    <a:p>
                      <a:endParaRPr lang="en-US" dirty="0"/>
                    </a:p>
                  </a:txBody>
                  <a:tcP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sz="3200" b="1" dirty="0" err="1">
                          <a:solidFill>
                            <a:srgbClr val="0000FF"/>
                          </a:solidFill>
                          <a:latin typeface="Times New Roman" panose="02020603050405020304" pitchFamily="18" charset="0"/>
                          <a:cs typeface="Times New Roman" panose="02020603050405020304" pitchFamily="18" charset="0"/>
                        </a:rPr>
                        <a:t>Nội</a:t>
                      </a:r>
                      <a:r>
                        <a:rPr lang="en-US" sz="3200" b="1" baseline="0" dirty="0">
                          <a:solidFill>
                            <a:srgbClr val="0000FF"/>
                          </a:solidFill>
                          <a:latin typeface="Times New Roman" panose="02020603050405020304" pitchFamily="18" charset="0"/>
                          <a:cs typeface="Times New Roman" panose="02020603050405020304" pitchFamily="18" charset="0"/>
                        </a:rPr>
                        <a:t> dung A</a:t>
                      </a: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solidFill>
                      <a:schemeClr val="tx2">
                        <a:lumMod val="20000"/>
                        <a:lumOff val="80000"/>
                      </a:schemeClr>
                    </a:solidFill>
                  </a:tcPr>
                </a:tc>
                <a:tc>
                  <a:txBody>
                    <a:bodyPr/>
                    <a:lstStyle/>
                    <a:p>
                      <a:pPr algn="ctr"/>
                      <a:r>
                        <a:rPr lang="en-US" sz="3200" b="1" dirty="0" err="1">
                          <a:solidFill>
                            <a:srgbClr val="0000FF"/>
                          </a:solidFill>
                          <a:latin typeface="Times New Roman" panose="02020603050405020304" pitchFamily="18" charset="0"/>
                          <a:cs typeface="Times New Roman" panose="02020603050405020304" pitchFamily="18" charset="0"/>
                        </a:rPr>
                        <a:t>Nội</a:t>
                      </a:r>
                      <a:r>
                        <a:rPr lang="en-US" sz="3200" b="1" baseline="0" dirty="0">
                          <a:solidFill>
                            <a:srgbClr val="0000FF"/>
                          </a:solidFill>
                          <a:latin typeface="Times New Roman" panose="02020603050405020304" pitchFamily="18" charset="0"/>
                          <a:cs typeface="Times New Roman" panose="02020603050405020304" pitchFamily="18" charset="0"/>
                        </a:rPr>
                        <a:t> dung B</a:t>
                      </a: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solidFill>
                      <a:schemeClr val="tx2">
                        <a:lumMod val="20000"/>
                        <a:lumOff val="80000"/>
                      </a:schemeClr>
                    </a:solidFill>
                  </a:tcPr>
                </a:tc>
                <a:tc>
                  <a:txBody>
                    <a:bodyPr/>
                    <a:lstStyle/>
                    <a:p>
                      <a:pPr algn="ctr"/>
                      <a:r>
                        <a:rPr lang="en-US" sz="3200" b="1" dirty="0" err="1">
                          <a:solidFill>
                            <a:srgbClr val="0000FF"/>
                          </a:solidFill>
                          <a:latin typeface="Times New Roman" panose="02020603050405020304" pitchFamily="18" charset="0"/>
                          <a:cs typeface="Times New Roman" panose="02020603050405020304" pitchFamily="18" charset="0"/>
                        </a:rPr>
                        <a:t>Đáp</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án</a:t>
                      </a: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00FF"/>
                          </a:solidFill>
                          <a:latin typeface="Times New Roman" panose="02020603050405020304" pitchFamily="18" charset="0"/>
                          <a:cs typeface="Times New Roman" panose="02020603050405020304" pitchFamily="18" charset="0"/>
                        </a:rPr>
                        <a:t>1. </a:t>
                      </a:r>
                      <a:r>
                        <a:rPr lang="en-US" sz="3200" b="1" dirty="0" err="1">
                          <a:solidFill>
                            <a:srgbClr val="0000FF"/>
                          </a:solidFill>
                          <a:latin typeface="Times New Roman" panose="02020603050405020304" pitchFamily="18" charset="0"/>
                          <a:cs typeface="Times New Roman" panose="02020603050405020304" pitchFamily="18" charset="0"/>
                        </a:rPr>
                        <a:t>Dầu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mỏ</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một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hỗn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hợp</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tự</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nhiên</a:t>
                      </a:r>
                      <a:r>
                        <a:rPr lang="en-US" sz="3200" b="1" dirty="0">
                          <a:solidFill>
                            <a:srgbClr val="0000FF"/>
                          </a:solidFill>
                          <a:latin typeface="Times New Roman" panose="02020603050405020304" pitchFamily="18" charset="0"/>
                          <a:cs typeface="Times New Roman" panose="02020603050405020304" pitchFamily="18" charset="0"/>
                        </a:rPr>
                        <a:t> . . . </a:t>
                      </a:r>
                    </a:p>
                  </a:txBody>
                  <a:tcP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3200" b="1" i="0" kern="1200" dirty="0">
                          <a:solidFill>
                            <a:srgbClr val="0000FF"/>
                          </a:solidFill>
                          <a:effectLst/>
                          <a:latin typeface="Times New Roman" panose="02020603050405020304" pitchFamily="18" charset="0"/>
                          <a:ea typeface="+mn-ea"/>
                          <a:cs typeface="Times New Roman" panose="02020603050405020304" pitchFamily="18" charset="0"/>
                        </a:rPr>
                        <a:t>a) .</a:t>
                      </a:r>
                      <a:r>
                        <a:rPr lang="vi-VN" sz="3200" b="1" i="0" kern="1200" baseline="0" dirty="0">
                          <a:solidFill>
                            <a:srgbClr val="0000FF"/>
                          </a:solidFill>
                          <a:effectLst/>
                          <a:latin typeface="Times New Roman" panose="02020603050405020304" pitchFamily="18" charset="0"/>
                          <a:ea typeface="+mn-ea"/>
                          <a:cs typeface="Times New Roman" panose="02020603050405020304" pitchFamily="18" charset="0"/>
                        </a:rPr>
                        <a:t> . . </a:t>
                      </a:r>
                      <a:r>
                        <a:rPr lang="vi-VN" sz="3200" b="1" i="0" kern="1200" dirty="0">
                          <a:solidFill>
                            <a:srgbClr val="0000FF"/>
                          </a:solidFill>
                          <a:effectLst/>
                          <a:latin typeface="Times New Roman" panose="02020603050405020304" pitchFamily="18" charset="0"/>
                          <a:ea typeface="+mn-ea"/>
                          <a:cs typeface="Times New Roman" panose="02020603050405020304" pitchFamily="18" charset="0"/>
                        </a:rPr>
                        <a:t>được chôn dưới đá trầm tích, chịu nhiệt độ và</a:t>
                      </a:r>
                      <a:r>
                        <a:rPr lang="vi-VN" sz="3200" b="1" i="0" kern="1200" baseline="0" dirty="0">
                          <a:solidFill>
                            <a:srgbClr val="0000FF"/>
                          </a:solidFill>
                          <a:effectLst/>
                          <a:latin typeface="Times New Roman" panose="02020603050405020304" pitchFamily="18" charset="0"/>
                          <a:ea typeface="+mn-ea"/>
                          <a:cs typeface="Times New Roman" panose="02020603050405020304" pitchFamily="18" charset="0"/>
                        </a:rPr>
                        <a:t> áp s</a:t>
                      </a:r>
                      <a:r>
                        <a:rPr lang="vi-VN" sz="3200" b="1" i="0" kern="1200" dirty="0">
                          <a:solidFill>
                            <a:srgbClr val="0000FF"/>
                          </a:solidFill>
                          <a:effectLst/>
                          <a:latin typeface="Times New Roman" panose="02020603050405020304" pitchFamily="18" charset="0"/>
                          <a:ea typeface="+mn-ea"/>
                          <a:cs typeface="Times New Roman" panose="02020603050405020304" pitchFamily="18" charset="0"/>
                        </a:rPr>
                        <a:t>uất cao</a:t>
                      </a:r>
                      <a:r>
                        <a:rPr lang="vi-VN" sz="3200" b="1" i="0" kern="1200" baseline="0" dirty="0">
                          <a:solidFill>
                            <a:srgbClr val="0000FF"/>
                          </a:solidFill>
                          <a:effectLst/>
                          <a:latin typeface="Times New Roman" panose="02020603050405020304" pitchFamily="18" charset="0"/>
                          <a:ea typeface="+mn-ea"/>
                          <a:cs typeface="Times New Roman" panose="02020603050405020304" pitchFamily="18" charset="0"/>
                        </a:rPr>
                        <a:t> cách đây 10 đến 600 triệu năm.</a:t>
                      </a:r>
                      <a:endParaRPr lang="en-US" sz="3200" b="1" dirty="0">
                        <a:solidFill>
                          <a:srgbClr val="0000FF"/>
                        </a:solidFill>
                        <a:latin typeface="Times New Roman" panose="02020603050405020304" pitchFamily="18" charset="0"/>
                        <a:cs typeface="Times New Roman" panose="02020603050405020304" pitchFamily="18" charset="0"/>
                      </a:endParaRPr>
                    </a:p>
                  </a:txBody>
                  <a:tcP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noFill/>
                  </a:tcPr>
                </a:tc>
                <a:tc>
                  <a:txBody>
                    <a:bodyPr/>
                    <a:lstStyle/>
                    <a:p>
                      <a:pPr algn="l"/>
                      <a:endParaRPr lang="en-US" sz="3200" b="1" dirty="0">
                        <a:solidFill>
                          <a:srgbClr val="0000FF"/>
                        </a:solidFill>
                        <a:latin typeface="Times New Roman" panose="02020603050405020304" pitchFamily="18" charset="0"/>
                        <a:cs typeface="Times New Roman" panose="02020603050405020304" pitchFamily="18" charset="0"/>
                      </a:endParaRPr>
                    </a:p>
                    <a:p>
                      <a:pPr algn="l"/>
                      <a:endParaRPr lang="en-US" sz="3200" b="1" dirty="0">
                        <a:solidFill>
                          <a:srgbClr val="0000FF"/>
                        </a:solidFill>
                        <a:latin typeface="Times New Roman" panose="02020603050405020304" pitchFamily="18" charset="0"/>
                        <a:cs typeface="Times New Roman" panose="02020603050405020304" pitchFamily="18" charset="0"/>
                      </a:endParaRPr>
                    </a:p>
                    <a:p>
                      <a:pPr algn="l"/>
                      <a:r>
                        <a:rPr lang="en-US" sz="3200" b="1" dirty="0">
                          <a:solidFill>
                            <a:srgbClr val="0000FF"/>
                          </a:solidFill>
                          <a:latin typeface="Times New Roman" panose="02020603050405020304" pitchFamily="18" charset="0"/>
                          <a:cs typeface="Times New Roman" panose="02020603050405020304" pitchFamily="18" charset="0"/>
                        </a:rPr>
                        <a:t>    1 -</a:t>
                      </a:r>
                      <a:endParaRPr lang="en-US" sz="3200" b="1" dirty="0">
                        <a:solidFill>
                          <a:srgbClr val="FF0066"/>
                        </a:solidFill>
                        <a:latin typeface="Times New Roman" panose="02020603050405020304" pitchFamily="18" charset="0"/>
                        <a:cs typeface="Times New Roman" panose="02020603050405020304" pitchFamily="18" charset="0"/>
                      </a:endParaRPr>
                    </a:p>
                  </a:txBody>
                  <a:tcP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r>
                        <a:rPr lang="vi-VN" sz="3200" b="1" i="0" kern="1200" dirty="0">
                          <a:solidFill>
                            <a:srgbClr val="0000FF"/>
                          </a:solidFill>
                          <a:effectLst/>
                          <a:latin typeface="Times New Roman" panose="02020603050405020304" pitchFamily="18" charset="0"/>
                          <a:ea typeface="+mn-ea"/>
                          <a:cs typeface="Times New Roman" panose="02020603050405020304" pitchFamily="18" charset="0"/>
                        </a:rPr>
                        <a:t>2. Dầu mỏ</a:t>
                      </a:r>
                      <a:r>
                        <a:rPr lang="vi-VN" sz="3200" b="1" i="0" kern="1200" baseline="0" dirty="0">
                          <a:solidFill>
                            <a:srgbClr val="0000FF"/>
                          </a:solidFill>
                          <a:effectLst/>
                          <a:latin typeface="Times New Roman" panose="02020603050405020304" pitchFamily="18" charset="0"/>
                          <a:ea typeface="+mn-ea"/>
                          <a:cs typeface="Times New Roman" panose="02020603050405020304" pitchFamily="18" charset="0"/>
                        </a:rPr>
                        <a:t> </a:t>
                      </a:r>
                      <a:r>
                        <a:rPr lang="vi-VN" sz="3200" b="1" i="0" kern="1200" dirty="0">
                          <a:solidFill>
                            <a:srgbClr val="0000FF"/>
                          </a:solidFill>
                          <a:effectLst/>
                          <a:latin typeface="Times New Roman" panose="02020603050405020304" pitchFamily="18" charset="0"/>
                          <a:ea typeface="+mn-ea"/>
                          <a:cs typeface="Times New Roman" panose="02020603050405020304" pitchFamily="18" charset="0"/>
                        </a:rPr>
                        <a:t>được hình thành từ</a:t>
                      </a:r>
                      <a:r>
                        <a:rPr lang="vi-VN" sz="3200" b="1" i="0" kern="1200" baseline="0" dirty="0">
                          <a:solidFill>
                            <a:srgbClr val="0000FF"/>
                          </a:solidFill>
                          <a:effectLst/>
                          <a:latin typeface="Times New Roman" panose="02020603050405020304" pitchFamily="18" charset="0"/>
                          <a:ea typeface="+mn-ea"/>
                          <a:cs typeface="Times New Roman" panose="02020603050405020304" pitchFamily="18" charset="0"/>
                        </a:rPr>
                        <a:t> xác </a:t>
                      </a:r>
                      <a:r>
                        <a:rPr lang="vi-VN" sz="3200" b="1" i="0" kern="1200" dirty="0">
                          <a:solidFill>
                            <a:srgbClr val="0000FF"/>
                          </a:solidFill>
                          <a:effectLst/>
                          <a:latin typeface="Times New Roman" panose="02020603050405020304" pitchFamily="18" charset="0"/>
                          <a:ea typeface="+mn-ea"/>
                          <a:cs typeface="Times New Roman" panose="02020603050405020304" pitchFamily="18" charset="0"/>
                        </a:rPr>
                        <a:t>động vật và</a:t>
                      </a:r>
                      <a:r>
                        <a:rPr lang="vi-VN" sz="3200" b="1" i="0" kern="1200" baseline="0" dirty="0">
                          <a:solidFill>
                            <a:srgbClr val="0000FF"/>
                          </a:solidFill>
                          <a:effectLst/>
                          <a:latin typeface="Times New Roman" panose="02020603050405020304" pitchFamily="18" charset="0"/>
                          <a:ea typeface="+mn-ea"/>
                          <a:cs typeface="Times New Roman" panose="02020603050405020304" pitchFamily="18" charset="0"/>
                        </a:rPr>
                        <a:t> thực vật . . .</a:t>
                      </a:r>
                      <a:endParaRPr lang="en-US" sz="3200" b="1" dirty="0">
                        <a:solidFill>
                          <a:srgbClr val="0000FF"/>
                        </a:solidFill>
                        <a:latin typeface="Times New Roman" panose="02020603050405020304" pitchFamily="18" charset="0"/>
                        <a:cs typeface="Times New Roman" panose="02020603050405020304" pitchFamily="18" charset="0"/>
                      </a:endParaRPr>
                    </a:p>
                  </a:txBody>
                  <a:tcP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00FF"/>
                          </a:solidFill>
                          <a:latin typeface="Times New Roman" panose="02020603050405020304" pitchFamily="18" charset="0"/>
                          <a:cs typeface="Times New Roman" panose="02020603050405020304" pitchFamily="18" charset="0"/>
                        </a:rPr>
                        <a:t>b) . . .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nhiều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loại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hiđrocacbon</a:t>
                      </a:r>
                      <a:r>
                        <a:rPr lang="en-US" sz="3200" b="1" dirty="0">
                          <a:solidFill>
                            <a:srgbClr val="0000FF"/>
                          </a:solidFill>
                          <a:latin typeface="Times New Roman" panose="02020603050405020304" pitchFamily="18" charset="0"/>
                          <a:cs typeface="Times New Roman" panose="02020603050405020304" pitchFamily="18" charset="0"/>
                        </a:rPr>
                        <a:t>. </a:t>
                      </a:r>
                    </a:p>
                    <a:p>
                      <a:endParaRPr lang="en-US" sz="3200" b="1" dirty="0">
                        <a:solidFill>
                          <a:srgbClr val="0000FF"/>
                        </a:solidFill>
                        <a:latin typeface="Times New Roman" panose="02020603050405020304" pitchFamily="18" charset="0"/>
                        <a:cs typeface="Times New Roman" panose="02020603050405020304" pitchFamily="18" charset="0"/>
                      </a:endParaRPr>
                    </a:p>
                  </a:txBody>
                  <a:tcP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noFill/>
                  </a:tcPr>
                </a:tc>
                <a:tc>
                  <a:txBody>
                    <a:bodyPr/>
                    <a:lstStyle/>
                    <a:p>
                      <a:r>
                        <a:rPr lang="en-US" sz="3200" b="1" dirty="0">
                          <a:solidFill>
                            <a:srgbClr val="0000FF"/>
                          </a:solidFill>
                          <a:latin typeface="Times New Roman" panose="02020603050405020304" pitchFamily="18" charset="0"/>
                          <a:cs typeface="Times New Roman" panose="02020603050405020304" pitchFamily="18" charset="0"/>
                        </a:rPr>
                        <a:t>   2 -</a:t>
                      </a:r>
                      <a:endParaRPr lang="en-US" sz="3200" b="1" dirty="0">
                        <a:solidFill>
                          <a:srgbClr val="FF0066"/>
                        </a:solidFill>
                        <a:latin typeface="Times New Roman" panose="02020603050405020304" pitchFamily="18" charset="0"/>
                        <a:cs typeface="Times New Roman" panose="02020603050405020304" pitchFamily="18" charset="0"/>
                      </a:endParaRPr>
                    </a:p>
                  </a:txBody>
                  <a:tcPr anchor="ct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6" name="Rectangle 5"/>
          <p:cNvSpPr/>
          <p:nvPr/>
        </p:nvSpPr>
        <p:spPr>
          <a:xfrm>
            <a:off x="9913338" y="2978982"/>
            <a:ext cx="389850" cy="584775"/>
          </a:xfrm>
          <a:prstGeom prst="rect">
            <a:avLst/>
          </a:prstGeom>
        </p:spPr>
        <p:txBody>
          <a:bodyPr wrap="none">
            <a:spAutoFit/>
          </a:bodyPr>
          <a:lstStyle/>
          <a:p>
            <a:r>
              <a:rPr lang="en-US" sz="3200" b="1" dirty="0">
                <a:solidFill>
                  <a:srgbClr val="FF0066"/>
                </a:solidFill>
                <a:latin typeface="Times New Roman" panose="02020603050405020304" pitchFamily="18" charset="0"/>
                <a:cs typeface="Times New Roman" panose="02020603050405020304" pitchFamily="18" charset="0"/>
              </a:rPr>
              <a:t>a</a:t>
            </a:r>
            <a:endParaRPr lang="en-US" sz="3200" dirty="0"/>
          </a:p>
        </p:txBody>
      </p:sp>
      <p:sp>
        <p:nvSpPr>
          <p:cNvPr id="7" name="Rectangle 6"/>
          <p:cNvSpPr/>
          <p:nvPr/>
        </p:nvSpPr>
        <p:spPr>
          <a:xfrm>
            <a:off x="9902117" y="5013211"/>
            <a:ext cx="412292" cy="584775"/>
          </a:xfrm>
          <a:prstGeom prst="rect">
            <a:avLst/>
          </a:prstGeom>
        </p:spPr>
        <p:txBody>
          <a:bodyPr wrap="none">
            <a:spAutoFit/>
          </a:bodyPr>
          <a:lstStyle/>
          <a:p>
            <a:r>
              <a:rPr lang="en-US" sz="3200" b="1" dirty="0">
                <a:solidFill>
                  <a:srgbClr val="FF0066"/>
                </a:solidFill>
                <a:latin typeface="Times New Roman" panose="02020603050405020304" pitchFamily="18" charset="0"/>
                <a:cs typeface="Times New Roman" panose="02020603050405020304" pitchFamily="18" charset="0"/>
              </a:rPr>
              <a:t>b</a:t>
            </a:r>
          </a:p>
        </p:txBody>
      </p:sp>
      <p:pic>
        <p:nvPicPr>
          <p:cNvPr id="9" name="DONG HO DIEM NGUOC 10 GI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42138" y="160921"/>
            <a:ext cx="1452563" cy="820271"/>
          </a:xfrm>
          <a:prstGeom prst="rect">
            <a:avLst/>
          </a:prstGeom>
        </p:spPr>
      </p:pic>
    </p:spTree>
    <p:extLst>
      <p:ext uri="{BB962C8B-B14F-4D97-AF65-F5344CB8AC3E}">
        <p14:creationId xmlns:p14="http://schemas.microsoft.com/office/powerpoint/2010/main" val="410905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par>
                          <p:cTn id="9" fill="hold">
                            <p:stCondLst>
                              <p:cond delay="0"/>
                            </p:stCondLst>
                            <p:childTnLst>
                              <p:par>
                                <p:cTn id="10" presetID="1" presetClass="mediacall" presetSubtype="0" fill="hold" nodeType="afterEffect">
                                  <p:stCondLst>
                                    <p:cond delay="0"/>
                                  </p:stCondLst>
                                  <p:childTnLst>
                                    <p:cmd type="call" cmd="playFrom(0.0)">
                                      <p:cBhvr>
                                        <p:cTn id="11" dur="4481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9"/>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654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9" y="1339706"/>
            <a:ext cx="4843453" cy="2704936"/>
          </a:xfrm>
          <a:prstGeom prst="rect">
            <a:avLst/>
          </a:prstGeom>
          <a:ln w="25400">
            <a:solidFill>
              <a:srgbClr val="FF0000"/>
            </a:solidFill>
          </a:ln>
        </p:spPr>
      </p:pic>
      <p:sp>
        <p:nvSpPr>
          <p:cNvPr id="6" name="Rectangle 5"/>
          <p:cNvSpPr/>
          <p:nvPr/>
        </p:nvSpPr>
        <p:spPr>
          <a:xfrm>
            <a:off x="711209" y="4454567"/>
            <a:ext cx="4952205" cy="954107"/>
          </a:xfrm>
          <a:prstGeom prst="rect">
            <a:avLst/>
          </a:prstGeom>
        </p:spPr>
        <p:txBody>
          <a:bodyPr wrap="square">
            <a:spAutoFit/>
          </a:bodyPr>
          <a:lstStyle/>
          <a:p>
            <a:r>
              <a:rPr lang="en-US" sz="2800" b="1" dirty="0" err="1">
                <a:solidFill>
                  <a:srgbClr val="0000FF"/>
                </a:solidFill>
                <a:latin typeface="Times New Roman" panose="02020603050405020304" pitchFamily="18" charset="0"/>
                <a:cs typeface="Times New Roman" panose="02020603050405020304" pitchFamily="18" charset="0"/>
              </a:rPr>
              <a:t>Giàn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khoan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mỏ</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dầu</a:t>
            </a:r>
            <a:r>
              <a:rPr lang="en-US" sz="2800" b="1" dirty="0">
                <a:solidFill>
                  <a:srgbClr val="0000FF"/>
                </a:solidFill>
                <a:latin typeface="Times New Roman" panose="02020603050405020304" pitchFamily="18" charset="0"/>
                <a:cs typeface="Times New Roman" panose="02020603050405020304" pitchFamily="18" charset="0"/>
              </a:rPr>
              <a:t> ở Ả </a:t>
            </a:r>
            <a:r>
              <a:rPr lang="en-US" sz="2800" b="1" dirty="0" err="1">
                <a:solidFill>
                  <a:srgbClr val="0000FF"/>
                </a:solidFill>
                <a:latin typeface="Times New Roman" panose="02020603050405020304" pitchFamily="18" charset="0"/>
                <a:cs typeface="Times New Roman" panose="02020603050405020304" pitchFamily="18" charset="0"/>
              </a:rPr>
              <a:t>Rập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Xê-út</a:t>
            </a:r>
            <a:r>
              <a:rPr lang="en-US" sz="2800" b="1" dirty="0">
                <a:solidFill>
                  <a:srgbClr val="0000FF"/>
                </a:solidFill>
                <a:latin typeface="Times New Roman" panose="02020603050405020304" pitchFamily="18" charset="0"/>
                <a:cs typeface="Times New Roman" panose="02020603050405020304" pitchFamily="18" charset="0"/>
              </a:rPr>
              <a:t>, </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252882" y="4226891"/>
            <a:ext cx="5593977" cy="1077218"/>
          </a:xfrm>
          <a:prstGeom prst="rect">
            <a:avLst/>
          </a:prstGeom>
          <a:noFill/>
        </p:spPr>
        <p:txBody>
          <a:bodyPr wrap="square" rtlCol="0">
            <a:spAutoFit/>
          </a:bodyPr>
          <a:lstStyle/>
          <a:p>
            <a:r>
              <a:rPr lang="en-US" sz="3200" b="1" dirty="0" err="1">
                <a:solidFill>
                  <a:srgbClr val="0000FF"/>
                </a:solidFill>
                <a:latin typeface="Times New Roman" panose="02020603050405020304" pitchFamily="18" charset="0"/>
                <a:cs typeface="Times New Roman" panose="02020603050405020304" pitchFamily="18" charset="0"/>
              </a:rPr>
              <a:t>Giàn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khoan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mỏ</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dầu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Bạch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Hổ</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Rịa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Vũng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Tàu</a:t>
            </a:r>
            <a:r>
              <a:rPr lang="en-US" sz="3200" b="1" dirty="0">
                <a:solidFill>
                  <a:srgbClr val="0000FF"/>
                </a:solidFill>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0726" y="1328549"/>
            <a:ext cx="4732038" cy="2716093"/>
          </a:xfrm>
          <a:prstGeom prst="rect">
            <a:avLst/>
          </a:prstGeom>
          <a:ln>
            <a:solidFill>
              <a:srgbClr val="FF0000"/>
            </a:solidFill>
          </a:ln>
        </p:spPr>
      </p:pic>
    </p:spTree>
    <p:extLst>
      <p:ext uri="{BB962C8B-B14F-4D97-AF65-F5344CB8AC3E}">
        <p14:creationId xmlns:p14="http://schemas.microsoft.com/office/powerpoint/2010/main" val="16907987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 CD DM VA KTN - NL - DAU MO VA KHI THIEN NHIEN - DAY</Template>
  <TotalTime>73</TotalTime>
  <Words>1463</Words>
  <Application>Microsoft Office PowerPoint</Application>
  <PresentationFormat>Widescreen</PresentationFormat>
  <Paragraphs>166</Paragraphs>
  <Slides>36</Slides>
  <Notes>2</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.VnTime</vt:lpstr>
      <vt:lpstr>Arial</vt:lpstr>
      <vt:lpstr>Calibri</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BUI NHI</dc:creator>
  <cp:lastModifiedBy>BUI NHI</cp:lastModifiedBy>
  <cp:revision>4</cp:revision>
  <cp:lastPrinted>2024-03-06T15:13:02Z</cp:lastPrinted>
  <dcterms:created xsi:type="dcterms:W3CDTF">2024-03-06T21:50:25Z</dcterms:created>
  <dcterms:modified xsi:type="dcterms:W3CDTF">2024-04-24T15:07:14Z</dcterms:modified>
</cp:coreProperties>
</file>