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7"/>
  </p:notesMasterIdLst>
  <p:handoutMasterIdLst>
    <p:handoutMasterId r:id="rId38"/>
  </p:handoutMasterIdLst>
  <p:sldIdLst>
    <p:sldId id="362" r:id="rId2"/>
    <p:sldId id="592" r:id="rId3"/>
    <p:sldId id="657" r:id="rId4"/>
    <p:sldId id="658" r:id="rId5"/>
    <p:sldId id="627" r:id="rId6"/>
    <p:sldId id="643" r:id="rId7"/>
    <p:sldId id="632" r:id="rId8"/>
    <p:sldId id="637" r:id="rId9"/>
    <p:sldId id="639" r:id="rId10"/>
    <p:sldId id="640" r:id="rId11"/>
    <p:sldId id="646" r:id="rId12"/>
    <p:sldId id="642" r:id="rId13"/>
    <p:sldId id="641" r:id="rId14"/>
    <p:sldId id="585" r:id="rId15"/>
    <p:sldId id="611" r:id="rId16"/>
    <p:sldId id="524" r:id="rId17"/>
    <p:sldId id="613" r:id="rId18"/>
    <p:sldId id="635" r:id="rId19"/>
    <p:sldId id="616" r:id="rId20"/>
    <p:sldId id="617" r:id="rId21"/>
    <p:sldId id="628" r:id="rId22"/>
    <p:sldId id="594" r:id="rId23"/>
    <p:sldId id="559" r:id="rId24"/>
    <p:sldId id="618" r:id="rId25"/>
    <p:sldId id="561" r:id="rId26"/>
    <p:sldId id="647" r:id="rId27"/>
    <p:sldId id="636" r:id="rId28"/>
    <p:sldId id="648" r:id="rId29"/>
    <p:sldId id="649" r:id="rId30"/>
    <p:sldId id="655" r:id="rId31"/>
    <p:sldId id="656" r:id="rId32"/>
    <p:sldId id="623" r:id="rId33"/>
    <p:sldId id="598" r:id="rId34"/>
    <p:sldId id="597" r:id="rId35"/>
    <p:sldId id="338" r:id="rId3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FF"/>
    <a:srgbClr val="D9279E"/>
    <a:srgbClr val="FF8001"/>
    <a:srgbClr val="FF3300"/>
    <a:srgbClr val="FF66FF"/>
    <a:srgbClr val="3CE444"/>
    <a:srgbClr val="3333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1908490021342548E-2"/>
          <c:y val="2.4105503565104106E-2"/>
          <c:w val="0.88730158730158726"/>
          <c:h val="0.79141697581960324"/>
        </c:manualLayout>
      </c:layout>
      <c:bar3DChart>
        <c:barDir val="col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Hàm lượng cacbon</c:v>
                </c:pt>
              </c:strCache>
            </c:strRef>
          </c:tx>
          <c:spPr>
            <a:solidFill>
              <a:srgbClr val="FFC000"/>
            </a:solidFill>
            <a:ln w="1280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Than gầy</c:v>
                </c:pt>
                <c:pt idx="1">
                  <c:v>Than mỡ</c:v>
                </c:pt>
                <c:pt idx="2">
                  <c:v>Than non</c:v>
                </c:pt>
                <c:pt idx="3">
                  <c:v>Than bùn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95</c:v>
                </c:pt>
                <c:pt idx="1">
                  <c:v>80</c:v>
                </c:pt>
                <c:pt idx="2">
                  <c:v>75</c:v>
                </c:pt>
                <c:pt idx="3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64062912"/>
        <c:axId val="164063456"/>
        <c:axId val="0"/>
      </c:bar3DChart>
      <c:catAx>
        <c:axId val="16406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20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15" b="1" i="0" u="none" strike="noStrike" baseline="0">
                <a:solidFill>
                  <a:schemeClr val="tx1"/>
                </a:solidFill>
                <a:latin typeface="Hemi Head 426"/>
                <a:ea typeface="Hemi Head 426"/>
                <a:cs typeface="Hemi Head 426"/>
              </a:defRPr>
            </a:pPr>
            <a:endParaRPr lang="en-US"/>
          </a:p>
        </c:txPr>
        <c:crossAx val="1640634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4063456"/>
        <c:scaling>
          <c:orientation val="minMax"/>
        </c:scaling>
        <c:delete val="0"/>
        <c:axPos val="l"/>
        <c:majorGridlines>
          <c:spPr>
            <a:ln w="3201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20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15" b="1" i="0" u="none" strike="noStrike" baseline="0">
                <a:solidFill>
                  <a:schemeClr val="tx1"/>
                </a:solidFill>
                <a:latin typeface="Hemi Head 426"/>
                <a:ea typeface="Hemi Head 426"/>
                <a:cs typeface="Hemi Head 426"/>
              </a:defRPr>
            </a:pPr>
            <a:endParaRPr lang="en-US"/>
          </a:p>
        </c:txPr>
        <c:crossAx val="164062912"/>
        <c:crosses val="autoZero"/>
        <c:crossBetween val="between"/>
      </c:valAx>
      <c:spPr>
        <a:noFill/>
        <a:ln w="25605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3200" b="1" i="0" u="none" strike="noStrike" baseline="0">
                <a:solidFill>
                  <a:srgbClr val="0000CC"/>
                </a:solidFill>
                <a:latin typeface="Hemi Head 426"/>
                <a:ea typeface="Hemi Head 426"/>
                <a:cs typeface="Hemi Head 426"/>
              </a:defRPr>
            </a:pPr>
            <a:endParaRPr lang="en-US"/>
          </a:p>
        </c:txPr>
      </c:legendEntry>
      <c:layout>
        <c:manualLayout>
          <c:xMode val="edge"/>
          <c:yMode val="edge"/>
          <c:x val="0.29523814379364527"/>
          <c:y val="0.87648573656493722"/>
          <c:w val="0.6480721526784291"/>
          <c:h val="9.8086098274670783E-2"/>
        </c:manualLayout>
      </c:layout>
      <c:overlay val="0"/>
      <c:spPr>
        <a:noFill/>
        <a:ln w="3201">
          <a:solidFill>
            <a:schemeClr val="tx1"/>
          </a:solidFill>
          <a:prstDash val="solid"/>
        </a:ln>
      </c:spPr>
      <c:txPr>
        <a:bodyPr/>
        <a:lstStyle/>
        <a:p>
          <a:pPr>
            <a:defRPr sz="1668" b="1" i="0" u="none" strike="noStrike" baseline="0">
              <a:solidFill>
                <a:srgbClr val="0000CC"/>
              </a:solidFill>
              <a:latin typeface="Hemi Head 426"/>
              <a:ea typeface="Hemi Head 426"/>
              <a:cs typeface="Hemi Head 426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15" b="1" i="0" u="none" strike="noStrike" baseline="0">
          <a:solidFill>
            <a:schemeClr val="tx1"/>
          </a:solidFill>
          <a:latin typeface="Hemi Head 426"/>
          <a:ea typeface="Hemi Head 426"/>
          <a:cs typeface="Hemi Head 426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1652B-9120-4AED-B976-62E797F3A197}" type="datetimeFigureOut">
              <a:rPr lang="en-US" smtClean="0"/>
              <a:t>08/03/2024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BBC57-38FF-4733-82FE-6ECD7647C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80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F67AF-AD11-4F3A-8CF9-F088A7A40003}" type="datetimeFigureOut">
              <a:rPr lang="en-US" smtClean="0"/>
              <a:t>08/03/2024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3B9D5-824B-4467-BA66-28626EEA8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2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9345E04-B782-4205-94DD-45C6D82B8906}" type="slidenum">
              <a:rPr lang="en-US" sz="1200" smtClean="0">
                <a:latin typeface="Calibri" pitchFamily="34" charset="0"/>
              </a:rPr>
              <a:pPr/>
              <a:t>1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78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E9240B9-47C3-491B-92BA-BA51911C9498}" type="slidenum">
              <a:rPr lang="en-US" altLang="en-US" sz="1200" b="0">
                <a:latin typeface="Arial" panose="020B0604020202020204" pitchFamily="34" charset="0"/>
              </a:rPr>
              <a:pPr/>
              <a:t>18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80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73E04E-82AB-4F0D-8B58-4C4A434134D8}" type="slidenum">
              <a:rPr lang="en-US" smtClean="0">
                <a:latin typeface="Calibri" pitchFamily="34" charset="0"/>
              </a:rPr>
              <a:pPr eaLnBrk="1" hangingPunct="1"/>
              <a:t>35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73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72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3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6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4A039-5C7E-4592-8F05-042BDEFDB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28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01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0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9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65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39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33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7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1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0D358-0962-40DE-88E1-CB8530FFF93B}" type="datetimeFigureOut">
              <a:rPr lang="en-US" smtClean="0"/>
              <a:t>08/03/2024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1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0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fif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fif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fif"/><Relationship Id="rId5" Type="http://schemas.openxmlformats.org/officeDocument/2006/relationships/image" Target="../media/image26.jfif"/><Relationship Id="rId10" Type="http://schemas.openxmlformats.org/officeDocument/2006/relationships/image" Target="../media/image31.jfif"/><Relationship Id="rId4" Type="http://schemas.openxmlformats.org/officeDocument/2006/relationships/image" Target="../media/image25.jfif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openxmlformats.org/officeDocument/2006/relationships/video" Target="../media/media3.mp4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09601" y="420688"/>
            <a:ext cx="1137708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1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  </a:t>
            </a:r>
            <a:r>
              <a:rPr lang="vi-VN" sz="31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HỘI THI </a:t>
            </a:r>
            <a:endParaRPr lang="en-US" sz="31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31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</a:t>
            </a:r>
            <a:r>
              <a:rPr lang="vi-VN" sz="31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“GIÁO VIÊN DẠY GIỎI </a:t>
            </a:r>
            <a:r>
              <a:rPr lang="en-US" sz="31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TỈNH ĐỒNG THÁP                                       </a:t>
            </a:r>
            <a:endParaRPr lang="en-US" sz="31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1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NĂM HỌC: 2023 – 2024”</a:t>
            </a:r>
            <a:endParaRPr lang="vi-VN" sz="31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1" name="Text Box 9"/>
          <p:cNvSpPr txBox="1">
            <a:spLocks noChangeArrowheads="1"/>
          </p:cNvSpPr>
          <p:nvPr/>
        </p:nvSpPr>
        <p:spPr bwMode="auto">
          <a:xfrm>
            <a:off x="2989512" y="3566402"/>
            <a:ext cx="6210858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GIÁO VIÊN DỰ THI: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BÙI THỊ NHI</a:t>
            </a:r>
          </a:p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ĐƠN VỊ: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TRƯỜNG THCS AN HÒA</a:t>
            </a:r>
          </a:p>
        </p:txBody>
      </p:sp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2295485" y="6045200"/>
            <a:ext cx="71097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Tam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Nông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</a:rPr>
              <a:t>, ngày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27</a:t>
            </a:r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</a:rPr>
              <a:t>tháng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02</a:t>
            </a:r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</a:rPr>
              <a:t>năm 20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24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057" name="Rectangle 4"/>
          <p:cNvSpPr>
            <a:spLocks noChangeArrowheads="1"/>
          </p:cNvSpPr>
          <p:nvPr/>
        </p:nvSpPr>
        <p:spPr bwMode="auto">
          <a:xfrm>
            <a:off x="2295485" y="2364069"/>
            <a:ext cx="8453028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3"/>
              </a:spcAft>
            </a:pP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HOÁ HỌC 9</a:t>
            </a:r>
            <a:endParaRPr lang="en-US" sz="32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86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autoRev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autoRev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autoRev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495655"/>
              </p:ext>
            </p:extLst>
          </p:nvPr>
        </p:nvGraphicFramePr>
        <p:xfrm>
          <a:off x="1875315" y="340918"/>
          <a:ext cx="8561640" cy="5995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640"/>
              </a:tblGrid>
              <a:tr h="4860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000" b="1" kern="1200" dirty="0" smtClean="0"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Than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mỏ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Than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gầy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b="1" dirty="0" smtClean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Than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mỡ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than non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0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Than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lỏng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khí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alt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alt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81100" y="7008016"/>
            <a:ext cx="11182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endParaRPr 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48303" y="1600201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74938" y="2125482"/>
            <a:ext cx="4465035" cy="998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69123" y="2725098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81503" y="3260362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48303" y="4753073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29140" y="4256547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48303" y="6176075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73722" y="5659583"/>
            <a:ext cx="7266251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1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6719" y="1132953"/>
            <a:ext cx="526996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2969" y="2864520"/>
            <a:ext cx="2816797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685331" y="1178340"/>
            <a:ext cx="3567002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798" y="2005650"/>
            <a:ext cx="4977453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3701" y="2144930"/>
            <a:ext cx="4852610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altLang="x-none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5328" y="3927044"/>
            <a:ext cx="6943504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5783" y="4765105"/>
            <a:ext cx="5218095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9" name="Rectangle 8"/>
          <p:cNvSpPr/>
          <p:nvPr/>
        </p:nvSpPr>
        <p:spPr>
          <a:xfrm>
            <a:off x="6040638" y="2949029"/>
            <a:ext cx="4206601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31397" y="4612671"/>
            <a:ext cx="5516254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8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" name="Table 2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54530"/>
              </p:ext>
            </p:extLst>
          </p:nvPr>
        </p:nvGraphicFramePr>
        <p:xfrm>
          <a:off x="1875315" y="340918"/>
          <a:ext cx="8561640" cy="5995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640"/>
              </a:tblGrid>
              <a:tr h="4860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000" b="1" kern="1200" dirty="0" smtClean="0"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Than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mỏ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Than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gầy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b="1" dirty="0" smtClean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Than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mỡ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baseline="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than non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0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Than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lỏng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khí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alt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alt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252" name="Straight Connector 251"/>
          <p:cNvCxnSpPr/>
          <p:nvPr/>
        </p:nvCxnSpPr>
        <p:spPr>
          <a:xfrm>
            <a:off x="3848303" y="1600201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Connector 499"/>
          <p:cNvCxnSpPr/>
          <p:nvPr/>
        </p:nvCxnSpPr>
        <p:spPr>
          <a:xfrm>
            <a:off x="5874938" y="2125482"/>
            <a:ext cx="4465035" cy="998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3969123" y="2725098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/>
          <p:cNvCxnSpPr/>
          <p:nvPr/>
        </p:nvCxnSpPr>
        <p:spPr>
          <a:xfrm>
            <a:off x="2781503" y="3260362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/>
          <p:cNvCxnSpPr/>
          <p:nvPr/>
        </p:nvCxnSpPr>
        <p:spPr>
          <a:xfrm>
            <a:off x="3848303" y="4753073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/>
          <p:cNvCxnSpPr/>
          <p:nvPr/>
        </p:nvCxnSpPr>
        <p:spPr>
          <a:xfrm>
            <a:off x="3129140" y="4256547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Connector 504"/>
          <p:cNvCxnSpPr/>
          <p:nvPr/>
        </p:nvCxnSpPr>
        <p:spPr>
          <a:xfrm>
            <a:off x="3848303" y="6176075"/>
            <a:ext cx="6186870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/>
          <p:cNvCxnSpPr/>
          <p:nvPr/>
        </p:nvCxnSpPr>
        <p:spPr>
          <a:xfrm>
            <a:off x="3073722" y="5659583"/>
            <a:ext cx="7266251" cy="199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81100" y="7008016"/>
            <a:ext cx="1118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ĐẸP, RÕ, LÀM ĐẦY ĐỦ NHẤT)</a:t>
            </a: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G HO DIEM NGUOC 4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5792" y="498154"/>
            <a:ext cx="1624293" cy="91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764690"/>
              </p:ext>
            </p:extLst>
          </p:nvPr>
        </p:nvGraphicFramePr>
        <p:xfrm>
          <a:off x="1319294" y="-67235"/>
          <a:ext cx="9723351" cy="67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3702"/>
                <a:gridCol w="1589649"/>
              </a:tblGrid>
              <a:tr h="440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0B25E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rgbClr val="0B25E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82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Than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Than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gầy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Than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than non: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Than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bùn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lỏng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vi-VN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vi-VN" altLang="x-none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vi-VN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hỏa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…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rượu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đun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nấu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thắp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khí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altLang="en-US" sz="28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alt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alt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alt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alt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mỏ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lò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lò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than</a:t>
                      </a:r>
                      <a:r>
                        <a:rPr lang="en-US" alt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lang="en-US" sz="2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09650" y="7166662"/>
            <a:ext cx="8863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2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4" y="-376347"/>
            <a:ext cx="6569611" cy="6652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56390">
            <a:off x="1519762" y="4990857"/>
            <a:ext cx="1130049" cy="691161"/>
          </a:xfrm>
          <a:prstGeom prst="rect">
            <a:avLst/>
          </a:prstGeom>
          <a:solidFill>
            <a:srgbClr val="34411B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5638" y="7181850"/>
            <a:ext cx="764813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Do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515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9748286"/>
              </p:ext>
            </p:extLst>
          </p:nvPr>
        </p:nvGraphicFramePr>
        <p:xfrm>
          <a:off x="1606177" y="6210"/>
          <a:ext cx="9246307" cy="6815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93227" y="7052382"/>
            <a:ext cx="107560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hận</a:t>
            </a:r>
            <a:r>
              <a:rPr lang="en-US" altLang="en-US" sz="24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xét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hàm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lượng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cacbon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than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=&gt;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SGV</a:t>
            </a:r>
            <a:endParaRPr lang="en-US" sz="24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huỷ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càng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, than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càng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già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hàm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cacbon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than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càng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7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292387"/>
            <a:ext cx="2124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260" y="7174527"/>
            <a:ext cx="1162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SGV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794281"/>
              </p:ext>
            </p:extLst>
          </p:nvPr>
        </p:nvGraphicFramePr>
        <p:xfrm>
          <a:off x="361950" y="285750"/>
          <a:ext cx="11481810" cy="657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" name="Chart" r:id="rId3" imgW="8705745" imgH="5848370" progId="MSGraph.Chart.8">
                  <p:embed followColorScheme="full"/>
                </p:oleObj>
              </mc:Choice>
              <mc:Fallback>
                <p:oleObj name="Chart" r:id="rId3" imgW="8705745" imgH="584837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285750"/>
                        <a:ext cx="11481810" cy="65722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3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2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-165482" y="7240285"/>
            <a:ext cx="1115495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1500"/>
              </a:spcBef>
              <a:buClr>
                <a:srgbClr val="000000"/>
              </a:buClr>
              <a:buSzPct val="100000"/>
            </a:pP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thổi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khí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lò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00E6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TH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970589" y="1938668"/>
            <a:ext cx="4882815" cy="273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1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6554" y="7713245"/>
            <a:ext cx="11154958" cy="263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1500"/>
              </a:spcBef>
              <a:buClr>
                <a:srgbClr val="000000"/>
              </a:buClr>
              <a:buSzPct val="100000"/>
            </a:pP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Video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lò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củi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khói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lò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ít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củi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?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Lò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cháy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mạnh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?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Vì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ts val="1500"/>
              </a:spcBef>
              <a:buClr>
                <a:srgbClr val="000000"/>
              </a:buClr>
              <a:buSzPct val="100000"/>
            </a:pP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giải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thích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khí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dễ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cháy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hoàn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toàn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rắn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lỏng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1500"/>
              </a:spcBef>
              <a:buClr>
                <a:srgbClr val="000000"/>
              </a:buClr>
              <a:buSzPct val="100000"/>
            </a:pP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=&gt;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xem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SGV.</a:t>
            </a:r>
            <a:endParaRPr lang="en-US" altLang="en-US" sz="2800" dirty="0">
              <a:solidFill>
                <a:srgbClr val="0000E6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CUI 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832852" y="2098174"/>
            <a:ext cx="4863432" cy="2727158"/>
          </a:xfrm>
          <a:prstGeom prst="rect">
            <a:avLst/>
          </a:prstGeom>
        </p:spPr>
      </p:pic>
      <p:pic>
        <p:nvPicPr>
          <p:cNvPr id="3" name="CUI NH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5529378" y="2069900"/>
            <a:ext cx="4734695" cy="26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0968" y="7206007"/>
            <a:ext cx="101305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Bảng hoạt động nhóm, dáng ngôi sao.</a:t>
            </a: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Mỗi câu trả lời đúng của học sinh đạt 1 bút Thiên long xanh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đồng thời học sinh thuộc nhóm nào thì nhóm đạt 1 ngôi sao.</a:t>
            </a: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Cuối tiết 2 nhóm có tổng số ngôi sao đạt nhiều nhật được tặng mỗi em học sinh 1 viết Thiên long xanh.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082173" y="6046939"/>
            <a:ext cx="16483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1</a:t>
            </a:r>
            <a:endParaRPr lang="en-US" altLang="en-US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9045407" y="5864678"/>
            <a:ext cx="18399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2</a:t>
            </a:r>
            <a:endParaRPr lang="en-US" altLang="en-US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192959" y="7146758"/>
            <a:ext cx="1115495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1500"/>
              </a:spcBef>
              <a:buClr>
                <a:srgbClr val="000000"/>
              </a:buClr>
              <a:buSzPct val="100000"/>
            </a:pP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Bếp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tốn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gaz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?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E6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800" dirty="0" smtClean="0">
                <a:solidFill>
                  <a:srgbClr val="0000E6"/>
                </a:solidFill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00E6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LUA NHI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6695136" y="1366774"/>
            <a:ext cx="5602325" cy="3141491"/>
          </a:xfrm>
          <a:prstGeom prst="rect">
            <a:avLst/>
          </a:prstGeom>
        </p:spPr>
      </p:pic>
      <p:pic>
        <p:nvPicPr>
          <p:cNvPr id="3" name="LUA I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1360548" y="1492771"/>
            <a:ext cx="5602325" cy="31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5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12591" y="7260163"/>
            <a:ext cx="8451847" cy="56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vi-VN" altLang="en-US" sz="32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Sản phẩm cháy của các nhiên liệu là gì?</a:t>
            </a:r>
          </a:p>
        </p:txBody>
      </p:sp>
    </p:spTree>
    <p:extLst>
      <p:ext uri="{BB962C8B-B14F-4D97-AF65-F5344CB8AC3E}">
        <p14:creationId xmlns:p14="http://schemas.microsoft.com/office/powerpoint/2010/main" val="12974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75718" y="7225082"/>
            <a:ext cx="11479744" cy="274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vi-VN" altLang="en-US" sz="2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Nhiên liệu khí cháy không hoàn toàn, sẽ vừa gây lãng phí, vừa làm ô nhiễm môi trường (mục em có biết)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vi-VN" altLang="en-US" sz="2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Kể tên các tác động tiêu cực đến môi trường khi con người sử dụng các nhiên liệu?</a:t>
            </a:r>
          </a:p>
          <a:p>
            <a:pPr eaLnBrk="1" hangingPunct="1">
              <a:buClr>
                <a:schemeClr val="bg2"/>
              </a:buClr>
              <a:buSzPct val="75000"/>
            </a:pPr>
            <a:r>
              <a:rPr lang="vi-VN" altLang="en-US" sz="2600" b="1" dirty="0">
                <a:solidFill>
                  <a:srgbClr val="0000CC"/>
                </a:solidFill>
                <a:cs typeface="Times New Roman" panose="02020603050405020304" pitchFamily="18" charset="0"/>
              </a:rPr>
              <a:t>Làm sao để giảm các tác động tiêu cực đến môi trường khi sử dụng các nhiên liệu?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vi-VN" altLang="en-US" sz="2600" b="1" dirty="0" smtClean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 descr="ô nhiễm nhà má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63" y="1138719"/>
            <a:ext cx="2587731" cy="20463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ô nhiễm 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84" y="1229064"/>
            <a:ext cx="2591994" cy="201078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ấu tră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799" y="1164696"/>
            <a:ext cx="2570679" cy="20463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29" y="3852033"/>
            <a:ext cx="2591994" cy="248967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8" y="3813064"/>
            <a:ext cx="2597678" cy="248967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356" y="3852033"/>
            <a:ext cx="2496784" cy="248967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17030" y="3210168"/>
            <a:ext cx="3846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vi-VN" altLang="en-US" sz="3200" b="1" dirty="0">
                <a:solidFill>
                  <a:srgbClr val="0000CC"/>
                </a:solidFill>
              </a:rPr>
              <a:t>Ô nhiễm không khí</a:t>
            </a:r>
            <a:endParaRPr lang="en-US" altLang="en-US" sz="3200" b="1" dirty="0">
              <a:solidFill>
                <a:srgbClr val="0000CC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88017" y="6303551"/>
            <a:ext cx="14324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vi-VN" altLang="en-US" sz="3200" b="1" dirty="0">
                <a:solidFill>
                  <a:srgbClr val="0000CC"/>
                </a:solidFill>
              </a:rPr>
              <a:t>Lũ lụt</a:t>
            </a:r>
            <a:endParaRPr lang="en-US" altLang="en-US" sz="3200" b="1" dirty="0">
              <a:solidFill>
                <a:srgbClr val="0000CC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85358" y="6213800"/>
            <a:ext cx="25976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vi-VN" altLang="en-US" sz="3200" b="1" dirty="0">
                <a:solidFill>
                  <a:srgbClr val="0000CC"/>
                </a:solidFill>
              </a:rPr>
              <a:t>Cháy rừng</a:t>
            </a:r>
            <a:endParaRPr lang="en-US" altLang="en-US" sz="3200" b="1" dirty="0">
              <a:solidFill>
                <a:srgbClr val="0000CC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791968" y="6309050"/>
            <a:ext cx="26706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vi-VN" altLang="en-US" sz="3200" b="1" dirty="0">
                <a:solidFill>
                  <a:srgbClr val="0000CC"/>
                </a:solidFill>
              </a:rPr>
              <a:t>Sóng thần</a:t>
            </a:r>
            <a:endParaRPr lang="en-US" altLang="en-US" sz="3200" b="1" dirty="0">
              <a:solidFill>
                <a:srgbClr val="0000CC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164800" y="3185031"/>
            <a:ext cx="25976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vi-VN" altLang="en-US" sz="3200" b="1" dirty="0">
                <a:solidFill>
                  <a:srgbClr val="0000CC"/>
                </a:solidFill>
              </a:rPr>
              <a:t>Băng tan</a:t>
            </a:r>
            <a:endParaRPr lang="en-US" altLang="en-US" sz="3200" b="1" dirty="0">
              <a:solidFill>
                <a:srgbClr val="0000CC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23" y="3852033"/>
            <a:ext cx="3524223" cy="234521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510112" y="6264641"/>
            <a:ext cx="34522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vi-VN" altLang="en-US" sz="3200" b="1" dirty="0" smtClean="0">
                <a:solidFill>
                  <a:srgbClr val="0000CC"/>
                </a:solidFill>
              </a:rPr>
              <a:t>Xâm nhập mặn</a:t>
            </a:r>
            <a:endParaRPr lang="en-US" alt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xang etano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4" y="3597311"/>
            <a:ext cx="2494411" cy="24944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294084" y="6139875"/>
            <a:ext cx="2775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ethanol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959566" y="6186971"/>
            <a:ext cx="44518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86" y="3733799"/>
            <a:ext cx="3407888" cy="24044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44" y="3599437"/>
            <a:ext cx="2559646" cy="25144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077794" y="6129822"/>
            <a:ext cx="31029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70" y="3733799"/>
            <a:ext cx="2566473" cy="244981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219767" y="3029280"/>
            <a:ext cx="21173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bioga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xe chay biog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80" y="1092153"/>
            <a:ext cx="2370171" cy="186431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8" y="1030834"/>
            <a:ext cx="2368777" cy="177429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76" y="1030834"/>
            <a:ext cx="1898685" cy="19018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86" y="1170856"/>
            <a:ext cx="2705100" cy="16859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9185505" y="3114968"/>
            <a:ext cx="21173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altLang="en-US" sz="32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5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9663" y="643392"/>
            <a:ext cx="1028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lita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799696" y="1957452"/>
            <a:ext cx="10607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35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2438401" y="152401"/>
            <a:ext cx="639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03514" y="854765"/>
            <a:ext cx="11167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…………………….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22247" y="4991405"/>
            <a:ext cx="64315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16720" y="4151846"/>
            <a:ext cx="50956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80809" y="3045056"/>
            <a:ext cx="38864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09124" y="1846463"/>
            <a:ext cx="46582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2438401" y="152401"/>
            <a:ext cx="639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03514" y="854765"/>
            <a:ext cx="11167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1684" y="2725644"/>
            <a:ext cx="4607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1684" y="3643075"/>
            <a:ext cx="50956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1684" y="1755615"/>
            <a:ext cx="6924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86575" y="4653644"/>
            <a:ext cx="65561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2438401" y="152401"/>
            <a:ext cx="639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03514" y="854765"/>
            <a:ext cx="11167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86575" y="4074401"/>
            <a:ext cx="4607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5801" y="2834920"/>
            <a:ext cx="4798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1684" y="1755615"/>
            <a:ext cx="5901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gaz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86575" y="5070501"/>
            <a:ext cx="4747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2438401" y="152401"/>
            <a:ext cx="639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03514" y="854765"/>
            <a:ext cx="11167644" cy="122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0000"/>
              </a:lnSpc>
              <a:spcAft>
                <a:spcPts val="6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26473" y="4151328"/>
            <a:ext cx="1984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39920" y="2355819"/>
            <a:ext cx="16312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57009" y="3317535"/>
            <a:ext cx="1774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OI KHONG K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3262" y="874058"/>
            <a:ext cx="6057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800100" y="813922"/>
            <a:ext cx="10706100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60"/>
              </a:spcAft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5: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mol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cacbon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tỏa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5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00kJ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tỏa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1200g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cacbon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………..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891634" y="5356182"/>
            <a:ext cx="2132397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0000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874924" y="4658086"/>
            <a:ext cx="20415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0000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891634" y="3667169"/>
            <a:ext cx="20248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0000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874924" y="2837270"/>
            <a:ext cx="1839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20000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438401" y="152401"/>
            <a:ext cx="639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1634" y="7010400"/>
            <a:ext cx="441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nhiệt</a:t>
            </a:r>
            <a:r>
              <a:rPr lang="en-US" dirty="0" smtClean="0"/>
              <a:t> </a:t>
            </a:r>
            <a:r>
              <a:rPr lang="en-US" dirty="0" err="1" smtClean="0"/>
              <a:t>toả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4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643438" y="2512926"/>
            <a:ext cx="106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2070100" y="3253444"/>
            <a:ext cx="40576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2054225" y="5027352"/>
            <a:ext cx="55943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buFontTx/>
              <a:buChar char="-"/>
            </a:pP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FontTx/>
              <a:buChar char="-"/>
            </a:pPr>
            <a:endParaRPr lang="en-US" alt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100 . 500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0000 kJ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3500" y="3869591"/>
            <a:ext cx="4800600" cy="1077218"/>
            <a:chOff x="6896100" y="2327020"/>
            <a:chExt cx="4800600" cy="1077218"/>
          </a:xfrm>
        </p:grpSpPr>
        <p:sp>
          <p:nvSpPr>
            <p:cNvPr id="2" name="TextBox 1"/>
            <p:cNvSpPr txBox="1"/>
            <p:nvPr/>
          </p:nvSpPr>
          <p:spPr>
            <a:xfrm>
              <a:off x="6896100" y="2505651"/>
              <a:ext cx="480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 </a:t>
              </a:r>
              <a:r>
                <a:rPr lang="en-US" sz="3200" b="1" baseline="-25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           = 100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mol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34337" y="2327020"/>
              <a:ext cx="11096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1200</a:t>
              </a:r>
            </a:p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" name="Straight Connector 3"/>
            <p:cNvCxnSpPr>
              <a:stCxn id="12" idx="1"/>
            </p:cNvCxnSpPr>
            <p:nvPr/>
          </p:nvCxnSpPr>
          <p:spPr>
            <a:xfrm flipV="1">
              <a:off x="8034337" y="2838450"/>
              <a:ext cx="1109663" cy="2717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62000" y="788073"/>
            <a:ext cx="10706100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Aft>
                <a:spcPts val="60"/>
              </a:spcAft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5: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mol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cacbon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tỏa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500kJ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tỏa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1200g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cacbon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………..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514601" y="-10155"/>
            <a:ext cx="639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97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75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7704" y="638355"/>
            <a:ext cx="605574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"/>
              </a:spcAft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HỌC Ở NHÀ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0763" y="2110268"/>
            <a:ext cx="10117837" cy="277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"/>
              </a:spcAft>
              <a:buFontTx/>
              <a:buChar char="-"/>
            </a:pPr>
            <a:r>
              <a:rPr lang="en-US" sz="3600" b="1" dirty="0" err="1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lnSpc>
                <a:spcPct val="120000"/>
              </a:lnSpc>
              <a:spcAft>
                <a:spcPts val="60"/>
              </a:spcAft>
              <a:buFontTx/>
              <a:buChar char="-"/>
            </a:pPr>
            <a:r>
              <a:rPr lang="en-US" sz="3600" b="1" dirty="0" err="1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3600" b="1" dirty="0" smtClean="0">
              <a:solidFill>
                <a:srgbClr val="0B25E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60"/>
              </a:spcAft>
            </a:pP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B25E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B25E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0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06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WordArt 12"/>
          <p:cNvSpPr>
            <a:spLocks noChangeArrowheads="1" noChangeShapeType="1" noTextEdit="1"/>
          </p:cNvSpPr>
          <p:nvPr/>
        </p:nvSpPr>
        <p:spPr bwMode="auto">
          <a:xfrm>
            <a:off x="1600464" y="2206903"/>
            <a:ext cx="9057735" cy="11599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FF"/>
                </a:solidFill>
                <a:effectLst>
                  <a:prstShdw prst="shdw17" dist="17961" dir="2700000">
                    <a:srgbClr val="999902"/>
                  </a:prstShdw>
                </a:effectLst>
                <a:latin typeface="Times New Roman"/>
                <a:cs typeface="Times New Roman"/>
              </a:rPr>
              <a:t>CẢM ƠN CÁC EM</a:t>
            </a:r>
          </a:p>
          <a:p>
            <a:pPr algn="ctr"/>
            <a:r>
              <a:rPr lang="vi-VN" sz="3600" b="1" kern="10" dirty="0">
                <a:solidFill>
                  <a:srgbClr val="FF00FF"/>
                </a:solidFill>
                <a:effectLst>
                  <a:prstShdw prst="shdw17" dist="17961" dir="2700000">
                    <a:srgbClr val="999902"/>
                  </a:prstShdw>
                </a:effectLst>
                <a:latin typeface="Times New Roman"/>
                <a:cs typeface="Times New Roman"/>
              </a:rPr>
              <a:t>ĐÃ THAM GIA TIẾT HỌC!</a:t>
            </a:r>
            <a:endParaRPr lang="en-US" sz="3600" b="1" kern="10" dirty="0">
              <a:solidFill>
                <a:srgbClr val="FF00FF"/>
              </a:solidFill>
              <a:effectLst>
                <a:prstShdw prst="shdw17" dist="17961" dir="2700000">
                  <a:srgbClr val="999902"/>
                </a:prst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28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7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07" y="1653688"/>
            <a:ext cx="2650726" cy="265072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24" y="1653688"/>
            <a:ext cx="2901962" cy="275747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283368" y="6939307"/>
            <a:ext cx="101305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Dầu thắp, củi, khí gaz thường dùng để làm gì?</a:t>
            </a: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=&gt; nấu =&gt; chất đốt =&gt; cháy.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21534" y="4387356"/>
            <a:ext cx="1270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Củi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2923" y="4511651"/>
            <a:ext cx="1864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Khí gaz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26" y="1653688"/>
            <a:ext cx="1727372" cy="275803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628106" y="4664051"/>
            <a:ext cx="2212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Dầu thắp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N DAU CH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5928" y="1851526"/>
            <a:ext cx="1950722" cy="3428348"/>
          </a:xfrm>
          <a:prstGeom prst="rect">
            <a:avLst/>
          </a:prstGeom>
        </p:spPr>
      </p:pic>
      <p:pic>
        <p:nvPicPr>
          <p:cNvPr id="10" name="GO CHA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32836" y="2686066"/>
            <a:ext cx="2774853" cy="2593808"/>
          </a:xfrm>
          <a:prstGeom prst="rect">
            <a:avLst/>
          </a:prstGeom>
        </p:spPr>
      </p:pic>
      <p:pic>
        <p:nvPicPr>
          <p:cNvPr id="14" name="BEP GAZ CHA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39173" y="2686066"/>
            <a:ext cx="4111679" cy="25938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0622" y="7166573"/>
            <a:ext cx="106213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ầu thắp, củi ,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khí 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gaz khi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cháy có hiện tượng gì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=&gt; toả nhiệt và phát sáng =&gt; Nhiên liệu,</a:t>
            </a:r>
          </a:p>
          <a:p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liệu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? (XEM SGV)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=&gt;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77716" y="8269733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1730" y="8880450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31306" y="5573249"/>
            <a:ext cx="2576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Củi cháy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51206" y="5360112"/>
            <a:ext cx="4459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Khí gaz cháy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5928" y="5606334"/>
            <a:ext cx="2212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Đèn dầu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67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14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07" y="1653688"/>
            <a:ext cx="2650726" cy="265072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24" y="1653688"/>
            <a:ext cx="2901962" cy="275747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021534" y="4387356"/>
            <a:ext cx="1270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Củi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2923" y="4511651"/>
            <a:ext cx="1864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Khí gaz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26" y="1653688"/>
            <a:ext cx="1727372" cy="275803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628106" y="4664051"/>
            <a:ext cx="2212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Dầu thắp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0225" y="7251798"/>
            <a:ext cx="110274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Các loại nhiên liệu dưới đây có thể được chia làm mấy loại?</a:t>
            </a: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=&gt; Mục II 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8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07" y="1653688"/>
            <a:ext cx="2650726" cy="265072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24" y="1653688"/>
            <a:ext cx="2901962" cy="275747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021534" y="4387356"/>
            <a:ext cx="1270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Củi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2923" y="4511651"/>
            <a:ext cx="1864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Khí gaz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26" y="1653688"/>
            <a:ext cx="1727372" cy="275803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628106" y="4664051"/>
            <a:ext cx="2212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Dầu thắp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1589" y="6858000"/>
            <a:ext cx="110274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Các loại nhiên liệu dưới đây có thể được chia làm mấy loại?</a:t>
            </a:r>
          </a:p>
          <a:p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Kể tên? </a:t>
            </a:r>
          </a:p>
          <a:p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=&gt; 3 loại, nhiên liệu rắn, nhiên liệu lỏng, nhiên liệu khí</a:t>
            </a:r>
          </a:p>
          <a:p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=&gt; Hoạt động nhóm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 DM VA KTN - NL - NHIEN LIEU</Template>
  <TotalTime>35</TotalTime>
  <Words>1368</Words>
  <Application>Microsoft Office PowerPoint</Application>
  <PresentationFormat>Widescreen</PresentationFormat>
  <Paragraphs>178</Paragraphs>
  <Slides>35</Slides>
  <Notes>3</Notes>
  <HiddenSlides>0</HiddenSlides>
  <MMClips>10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Times New Roman</vt:lpstr>
      <vt:lpstr>Wingdings</vt:lpstr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NHI</dc:creator>
  <cp:lastModifiedBy>BUI NHI</cp:lastModifiedBy>
  <cp:revision>3</cp:revision>
  <cp:lastPrinted>2024-02-26T13:14:44Z</cp:lastPrinted>
  <dcterms:created xsi:type="dcterms:W3CDTF">2024-03-04T13:59:21Z</dcterms:created>
  <dcterms:modified xsi:type="dcterms:W3CDTF">2024-03-08T02:13:37Z</dcterms:modified>
</cp:coreProperties>
</file>