
<file path=[Content_Types].xml><?xml version="1.0" encoding="utf-8"?>
<Types xmlns="http://schemas.openxmlformats.org/package/2006/content-types">
  <Default Extension="png" ContentType="image/png"/>
  <Default Extension="webm" ContentType="video/unknown"/>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46"/>
  </p:notesMasterIdLst>
  <p:sldIdLst>
    <p:sldId id="278" r:id="rId2"/>
    <p:sldId id="286" r:id="rId3"/>
    <p:sldId id="302" r:id="rId4"/>
    <p:sldId id="287" r:id="rId5"/>
    <p:sldId id="296" r:id="rId6"/>
    <p:sldId id="281" r:id="rId7"/>
    <p:sldId id="323" r:id="rId8"/>
    <p:sldId id="324" r:id="rId9"/>
    <p:sldId id="292" r:id="rId10"/>
    <p:sldId id="322" r:id="rId11"/>
    <p:sldId id="310" r:id="rId12"/>
    <p:sldId id="294" r:id="rId13"/>
    <p:sldId id="295" r:id="rId14"/>
    <p:sldId id="293" r:id="rId15"/>
    <p:sldId id="297" r:id="rId16"/>
    <p:sldId id="298" r:id="rId17"/>
    <p:sldId id="313" r:id="rId18"/>
    <p:sldId id="315" r:id="rId19"/>
    <p:sldId id="316" r:id="rId20"/>
    <p:sldId id="317" r:id="rId21"/>
    <p:sldId id="299" r:id="rId22"/>
    <p:sldId id="325" r:id="rId23"/>
    <p:sldId id="300" r:id="rId24"/>
    <p:sldId id="301" r:id="rId25"/>
    <p:sldId id="327" r:id="rId26"/>
    <p:sldId id="326" r:id="rId27"/>
    <p:sldId id="312" r:id="rId28"/>
    <p:sldId id="304" r:id="rId29"/>
    <p:sldId id="319" r:id="rId30"/>
    <p:sldId id="320" r:id="rId31"/>
    <p:sldId id="306" r:id="rId32"/>
    <p:sldId id="307" r:id="rId33"/>
    <p:sldId id="321" r:id="rId34"/>
    <p:sldId id="328" r:id="rId35"/>
    <p:sldId id="329" r:id="rId36"/>
    <p:sldId id="330" r:id="rId37"/>
    <p:sldId id="331" r:id="rId38"/>
    <p:sldId id="332" r:id="rId39"/>
    <p:sldId id="333" r:id="rId40"/>
    <p:sldId id="334" r:id="rId41"/>
    <p:sldId id="335" r:id="rId42"/>
    <p:sldId id="337" r:id="rId43"/>
    <p:sldId id="336" r:id="rId44"/>
    <p:sldId id="33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336600"/>
    <a:srgbClr val="9900CC"/>
    <a:srgbClr val="FF00FF"/>
    <a:srgbClr val="006699"/>
    <a:srgbClr val="FFFFFF"/>
    <a:srgbClr val="7C00A8"/>
    <a:srgbClr val="72009A"/>
    <a:srgbClr val="7800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51" autoAdjust="0"/>
    <p:restoredTop sz="94660"/>
  </p:normalViewPr>
  <p:slideViewPr>
    <p:cSldViewPr snapToGrid="0">
      <p:cViewPr>
        <p:scale>
          <a:sx n="55" d="100"/>
          <a:sy n="55" d="100"/>
        </p:scale>
        <p:origin x="-1080" y="-4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4F67AF-AD11-4F3A-8CF9-F088A7A40003}" type="datetimeFigureOut">
              <a:rPr lang="en-US" smtClean="0"/>
              <a:t>4/18/2023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53B9D5-824B-4467-BA66-28626EEA8E08}" type="slidenum">
              <a:rPr lang="en-US" smtClean="0"/>
              <a:t>‹#›</a:t>
            </a:fld>
            <a:endParaRPr lang="en-US"/>
          </a:p>
        </p:txBody>
      </p:sp>
    </p:spTree>
    <p:extLst>
      <p:ext uri="{BB962C8B-B14F-4D97-AF65-F5344CB8AC3E}">
        <p14:creationId xmlns:p14="http://schemas.microsoft.com/office/powerpoint/2010/main" val="2221729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eaLnBrk="1" hangingPunct="1"/>
            <a:fld id="{CE73E04E-82AB-4F0D-8B58-4C4A434134D8}" type="slidenum">
              <a:rPr lang="en-US" smtClean="0">
                <a:latin typeface="Calibri" pitchFamily="34" charset="0"/>
              </a:rPr>
              <a:pPr eaLnBrk="1" hangingPunct="1"/>
              <a:t>1</a:t>
            </a:fld>
            <a:endParaRPr lang="en-US" smtClean="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eaLnBrk="1" hangingPunct="1"/>
            <a:fld id="{CE73E04E-82AB-4F0D-8B58-4C4A434134D8}" type="slidenum">
              <a:rPr lang="en-US" smtClean="0">
                <a:latin typeface="Calibri" pitchFamily="34" charset="0"/>
              </a:rPr>
              <a:pPr eaLnBrk="1" hangingPunct="1"/>
              <a:t>44</a:t>
            </a:fld>
            <a:endParaRPr lang="en-US" smtClean="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E0D358-0962-40DE-88E1-CB8530FFF93B}" type="datetimeFigureOut">
              <a:rPr lang="en-US" smtClean="0"/>
              <a:t>4/18/2023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1395972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E0D358-0962-40DE-88E1-CB8530FFF93B}" type="datetimeFigureOut">
              <a:rPr lang="en-US" smtClean="0"/>
              <a:t>4/18/2023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2683730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E0D358-0962-40DE-88E1-CB8530FFF93B}" type="datetimeFigureOut">
              <a:rPr lang="en-US" smtClean="0"/>
              <a:t>4/18/2023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131136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E0D358-0962-40DE-88E1-CB8530FFF93B}" type="datetimeFigureOut">
              <a:rPr lang="en-US" smtClean="0"/>
              <a:t>4/18/2023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2115501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E0D358-0962-40DE-88E1-CB8530FFF93B}" type="datetimeFigureOut">
              <a:rPr lang="en-US" smtClean="0"/>
              <a:t>4/18/2023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1312900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E0D358-0962-40DE-88E1-CB8530FFF93B}" type="datetimeFigureOut">
              <a:rPr lang="en-US" smtClean="0"/>
              <a:t>4/18/2023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2985796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E0D358-0962-40DE-88E1-CB8530FFF93B}" type="datetimeFigureOut">
              <a:rPr lang="en-US" smtClean="0"/>
              <a:t>4/18/2023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4014657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E0D358-0962-40DE-88E1-CB8530FFF93B}" type="datetimeFigureOut">
              <a:rPr lang="en-US" smtClean="0"/>
              <a:t>4/18/2023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2318398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E0D358-0962-40DE-88E1-CB8530FFF93B}" type="datetimeFigureOut">
              <a:rPr lang="en-US" smtClean="0"/>
              <a:t>4/18/2023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1292733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E0D358-0962-40DE-88E1-CB8530FFF93B}" type="datetimeFigureOut">
              <a:rPr lang="en-US" smtClean="0"/>
              <a:t>4/18/2023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2865873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E0D358-0962-40DE-88E1-CB8530FFF93B}" type="datetimeFigureOut">
              <a:rPr lang="en-US" smtClean="0"/>
              <a:t>4/18/2023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4126313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E0D358-0962-40DE-88E1-CB8530FFF93B}" type="datetimeFigureOut">
              <a:rPr lang="en-US" smtClean="0"/>
              <a:t>4/18/2023</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3E2BF9-C954-44B8-8477-5FCD3092657F}" type="slidenum">
              <a:rPr lang="en-US" smtClean="0"/>
              <a:t>‹#›</a:t>
            </a:fld>
            <a:endParaRPr lang="en-US" dirty="0"/>
          </a:p>
        </p:txBody>
      </p:sp>
    </p:spTree>
    <p:extLst>
      <p:ext uri="{BB962C8B-B14F-4D97-AF65-F5344CB8AC3E}">
        <p14:creationId xmlns:p14="http://schemas.microsoft.com/office/powerpoint/2010/main" val="411016337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ebm"/><Relationship Id="rId1" Type="http://schemas.microsoft.com/office/2007/relationships/media" Target="../media/media1.webm"/><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ChangeArrowheads="1"/>
          </p:cNvSpPr>
          <p:nvPr/>
        </p:nvSpPr>
        <p:spPr bwMode="auto">
          <a:xfrm>
            <a:off x="3788624" y="935039"/>
            <a:ext cx="43438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800" b="1">
                <a:solidFill>
                  <a:srgbClr val="FF0000"/>
                </a:solidFill>
                <a:latin typeface="Times New Roman" pitchFamily="18" charset="0"/>
                <a:cs typeface="Times New Roman" pitchFamily="18" charset="0"/>
              </a:rPr>
              <a:t>TRƯỜNG THCS AN HÒA</a:t>
            </a:r>
          </a:p>
        </p:txBody>
      </p:sp>
      <p:sp>
        <p:nvSpPr>
          <p:cNvPr id="2051" name="TextBox 1"/>
          <p:cNvSpPr txBox="1">
            <a:spLocks noChangeArrowheads="1"/>
          </p:cNvSpPr>
          <p:nvPr/>
        </p:nvSpPr>
        <p:spPr bwMode="auto">
          <a:xfrm>
            <a:off x="3788624" y="2289175"/>
            <a:ext cx="602823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eaLnBrk="1" hangingPunct="1"/>
            <a:r>
              <a:rPr lang="en-US" sz="3200" b="1">
                <a:solidFill>
                  <a:srgbClr val="00B050"/>
                </a:solidFill>
                <a:latin typeface="Times New Roman" pitchFamily="18" charset="0"/>
                <a:cs typeface="Times New Roman" pitchFamily="18" charset="0"/>
              </a:rPr>
              <a:t>MÔN </a:t>
            </a:r>
            <a:r>
              <a:rPr lang="en-US" sz="3200" b="1" smtClean="0">
                <a:solidFill>
                  <a:srgbClr val="00B050"/>
                </a:solidFill>
                <a:latin typeface="Times New Roman" pitchFamily="18" charset="0"/>
                <a:cs typeface="Times New Roman" pitchFamily="18" charset="0"/>
              </a:rPr>
              <a:t>KHOA HỌC TỰ NHIÊN 6</a:t>
            </a:r>
          </a:p>
          <a:p>
            <a:pPr algn="ctr" eaLnBrk="1" hangingPunct="1"/>
            <a:r>
              <a:rPr lang="en-US" sz="3200" b="1" smtClean="0">
                <a:solidFill>
                  <a:srgbClr val="00B050"/>
                </a:solidFill>
                <a:latin typeface="Times New Roman" pitchFamily="18" charset="0"/>
                <a:cs typeface="Times New Roman" pitchFamily="18" charset="0"/>
              </a:rPr>
              <a:t>(HÓA HỌC)</a:t>
            </a:r>
            <a:endParaRPr lang="en-US" sz="3200" b="1">
              <a:solidFill>
                <a:srgbClr val="00B050"/>
              </a:solidFill>
              <a:latin typeface="Times New Roman" pitchFamily="18" charset="0"/>
              <a:cs typeface="Times New Roman" pitchFamily="18" charset="0"/>
            </a:endParaRPr>
          </a:p>
        </p:txBody>
      </p:sp>
      <p:sp>
        <p:nvSpPr>
          <p:cNvPr id="2052" name="Rectangle 2"/>
          <p:cNvSpPr>
            <a:spLocks noChangeArrowheads="1"/>
          </p:cNvSpPr>
          <p:nvPr/>
        </p:nvSpPr>
        <p:spPr bwMode="auto">
          <a:xfrm>
            <a:off x="3156340" y="3767139"/>
            <a:ext cx="60147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800" b="1">
                <a:solidFill>
                  <a:srgbClr val="E600AA"/>
                </a:solidFill>
                <a:latin typeface="Times New Roman" pitchFamily="18" charset="0"/>
                <a:cs typeface="Times New Roman" pitchFamily="18" charset="0"/>
              </a:rPr>
              <a:t>CHÀO MỪNG CÁC EM HỌC SINH </a:t>
            </a:r>
          </a:p>
        </p:txBody>
      </p:sp>
      <p:sp>
        <p:nvSpPr>
          <p:cNvPr id="2053" name="Rectangle 3"/>
          <p:cNvSpPr>
            <a:spLocks noChangeArrowheads="1"/>
          </p:cNvSpPr>
          <p:nvPr/>
        </p:nvSpPr>
        <p:spPr bwMode="auto">
          <a:xfrm>
            <a:off x="3788624" y="5486401"/>
            <a:ext cx="44789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800" b="1">
                <a:solidFill>
                  <a:srgbClr val="0000FF"/>
                </a:solidFill>
                <a:latin typeface="Times New Roman" pitchFamily="18" charset="0"/>
                <a:cs typeface="Times New Roman" pitchFamily="18" charset="0"/>
              </a:rPr>
              <a:t>GIÁO VIÊN: BÙI THỊ NHI</a:t>
            </a:r>
            <a:endParaRPr lang="vi-VN" sz="2800" b="1">
              <a:solidFill>
                <a:srgbClr val="0000FF"/>
              </a:solidFill>
              <a:latin typeface="Times New Roman" pitchFamily="18" charset="0"/>
              <a:cs typeface="Times New Roman" pitchFamily="18" charset="0"/>
            </a:endParaRPr>
          </a:p>
        </p:txBody>
      </p:sp>
      <p:pic>
        <p:nvPicPr>
          <p:cNvPr id="1026"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4771" y="1458259"/>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90916"/>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42079" y="214734"/>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22762" y="190918"/>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64592" y="214734"/>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0500" y="848142"/>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18214" y="143389"/>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349911" y="190915"/>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378710" y="173545"/>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6106" y="2070099"/>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6106" y="2643301"/>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1300" y="3328988"/>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8429" y="4028749"/>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840" y="4769748"/>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2687" y="5571470"/>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1300" y="6247741"/>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204695" y="1474113"/>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160424" y="206770"/>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160424" y="863996"/>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246030" y="2085953"/>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246030" y="2659155"/>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211224" y="3344842"/>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218353" y="4044603"/>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198764" y="4785602"/>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232611" y="5587324"/>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211224" y="6263595"/>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58170" y="245010"/>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53622" y="197481"/>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85319" y="245007"/>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14118" y="227637"/>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95832" y="260862"/>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86382" y="6194542"/>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67065" y="6170726"/>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08895" y="6194542"/>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62517" y="6123197"/>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294214" y="6170723"/>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323013" y="6153353"/>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02473" y="6224818"/>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97925" y="6177289"/>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29622" y="6224815"/>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58421" y="6207445"/>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40135" y="6240670"/>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4309" y="1572969"/>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34547" y="715963"/>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233413">
            <a:off x="939497" y="875001"/>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8471" y="4829174"/>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34547" y="5602406"/>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761163" y="5602406"/>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284326" y="4976666"/>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513289" y="5596770"/>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294214" y="1474112"/>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846176" y="812025"/>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568986" y="819272"/>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13384" y="5685046"/>
            <a:ext cx="438150" cy="438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085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7033" y="3502325"/>
            <a:ext cx="6446171" cy="584775"/>
          </a:xfrm>
          <a:prstGeom prst="rect">
            <a:avLst/>
          </a:prstGeom>
          <a:noFill/>
        </p:spPr>
        <p:txBody>
          <a:bodyPr wrap="square" rtlCol="0">
            <a:spAutoFit/>
          </a:bodyPr>
          <a:lstStyle/>
          <a:p>
            <a:r>
              <a:rPr lang="en-US" sz="3200" smtClean="0">
                <a:latin typeface="Times New Roman" pitchFamily="18" charset="0"/>
                <a:cs typeface="Times New Roman" pitchFamily="18" charset="0"/>
              </a:rPr>
              <a:t>Hình 1.2. Lấy mẫu nước nghiên cứu</a:t>
            </a:r>
            <a:endParaRPr lang="en-US" sz="3200">
              <a:latin typeface="Times New Roman" pitchFamily="18" charset="0"/>
              <a:cs typeface="Times New Roman" pitchFamily="18" charset="0"/>
            </a:endParaRPr>
          </a:p>
        </p:txBody>
      </p:sp>
      <p:sp>
        <p:nvSpPr>
          <p:cNvPr id="8" name="TextBox 7"/>
          <p:cNvSpPr txBox="1"/>
          <p:nvPr/>
        </p:nvSpPr>
        <p:spPr>
          <a:xfrm>
            <a:off x="7525878" y="3533955"/>
            <a:ext cx="4666121" cy="584775"/>
          </a:xfrm>
          <a:prstGeom prst="rect">
            <a:avLst/>
          </a:prstGeom>
          <a:noFill/>
        </p:spPr>
        <p:txBody>
          <a:bodyPr wrap="square" rtlCol="0">
            <a:spAutoFit/>
          </a:bodyPr>
          <a:lstStyle/>
          <a:p>
            <a:r>
              <a:rPr lang="en-US" sz="3200" smtClean="0">
                <a:latin typeface="Times New Roman" pitchFamily="18" charset="0"/>
                <a:cs typeface="Times New Roman" pitchFamily="18" charset="0"/>
              </a:rPr>
              <a:t>Hình 1.6. Làm thí nghiệm</a:t>
            </a:r>
            <a:endParaRPr lang="en-US" sz="3200">
              <a:latin typeface="Times New Roman" pitchFamily="18" charset="0"/>
              <a:cs typeface="Times New Roman" pitchFamily="18" charset="0"/>
            </a:endParaRPr>
          </a:p>
        </p:txBody>
      </p:sp>
      <p:sp>
        <p:nvSpPr>
          <p:cNvPr id="11" name="TextBox 10"/>
          <p:cNvSpPr txBox="1"/>
          <p:nvPr/>
        </p:nvSpPr>
        <p:spPr>
          <a:xfrm>
            <a:off x="943153" y="4160777"/>
            <a:ext cx="9736347" cy="2219838"/>
          </a:xfrm>
          <a:prstGeom prst="rect">
            <a:avLst/>
          </a:prstGeom>
          <a:noFill/>
        </p:spPr>
        <p:txBody>
          <a:bodyPr wrap="square" rtlCol="0">
            <a:spAutoFit/>
          </a:bodyPr>
          <a:lstStyle/>
          <a:p>
            <a:pPr>
              <a:lnSpc>
                <a:spcPct val="150000"/>
              </a:lnSpc>
            </a:pPr>
            <a:r>
              <a:rPr lang="en-US" sz="3200" b="1" smtClean="0">
                <a:latin typeface="Times New Roman" pitchFamily="18" charset="0"/>
                <a:cs typeface="Times New Roman" pitchFamily="18" charset="0"/>
              </a:rPr>
              <a:t>=&gt; Nghiên cứu khoa học giúp hiểu biết về các sự vật, hiện tượng, quy luật tự nhiên, những ảnh hưởng của chúng đến cuộc sống con người và môi trường</a:t>
            </a:r>
            <a:endParaRPr lang="en-US" sz="3200" b="1">
              <a:latin typeface="Times New Roman" pitchFamily="18" charset="0"/>
              <a:cs typeface="Times New Roman" pitchFamily="18" charset="0"/>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132" y="391961"/>
            <a:ext cx="5222818" cy="2937835"/>
          </a:xfrm>
          <a:prstGeom prst="rect">
            <a:avLst/>
          </a:prstGeom>
          <a:noFill/>
          <a:ln w="1016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3205" y="452345"/>
            <a:ext cx="5299429" cy="2817065"/>
          </a:xfrm>
          <a:prstGeom prst="rect">
            <a:avLst/>
          </a:prstGeom>
          <a:noFill/>
          <a:ln w="1016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75291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7366" y="737562"/>
            <a:ext cx="10972800" cy="797940"/>
          </a:xfrm>
        </p:spPr>
        <p:txBody>
          <a:bodyPr>
            <a:noAutofit/>
          </a:bodyPr>
          <a:lstStyle/>
          <a:p>
            <a:pPr marL="0" indent="0">
              <a:lnSpc>
                <a:spcPct val="150000"/>
              </a:lnSpc>
              <a:buNone/>
            </a:pPr>
            <a:r>
              <a:rPr lang="en-US" b="1">
                <a:latin typeface="Times New Roman" pitchFamily="18" charset="0"/>
                <a:cs typeface="Times New Roman" pitchFamily="18" charset="0"/>
              </a:rPr>
              <a:t>Lấy ví dụ về hoạt động </a:t>
            </a:r>
            <a:r>
              <a:rPr lang="en-US" b="1" smtClean="0">
                <a:latin typeface="Times New Roman" pitchFamily="18" charset="0"/>
                <a:cs typeface="Times New Roman" pitchFamily="18" charset="0"/>
              </a:rPr>
              <a:t>nghiên cứu khoa học </a:t>
            </a:r>
            <a:r>
              <a:rPr lang="en-US" b="1">
                <a:latin typeface="Times New Roman" pitchFamily="18" charset="0"/>
                <a:cs typeface="Times New Roman" pitchFamily="18" charset="0"/>
              </a:rPr>
              <a:t>nêu rõ đối tượng </a:t>
            </a:r>
            <a:r>
              <a:rPr lang="en-US" b="1" smtClean="0">
                <a:latin typeface="Times New Roman" pitchFamily="18" charset="0"/>
                <a:cs typeface="Times New Roman" pitchFamily="18" charset="0"/>
              </a:rPr>
              <a:t>nghiên cứu</a:t>
            </a:r>
            <a:endParaRPr lang="vi-VN" b="1">
              <a:latin typeface="Times New Roman" pitchFamily="18" charset="0"/>
              <a:cs typeface="Times New Roman" pitchFamily="18" charset="0"/>
            </a:endParaRPr>
          </a:p>
        </p:txBody>
      </p:sp>
      <p:sp>
        <p:nvSpPr>
          <p:cNvPr id="4" name="Content Placeholder 2"/>
          <p:cNvSpPr txBox="1">
            <a:spLocks/>
          </p:cNvSpPr>
          <p:nvPr/>
        </p:nvSpPr>
        <p:spPr>
          <a:xfrm>
            <a:off x="1012166" y="2807914"/>
            <a:ext cx="10823276" cy="8044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150000"/>
              </a:lnSpc>
              <a:buNone/>
            </a:pPr>
            <a:r>
              <a:rPr lang="en-US" sz="3200" b="1" smtClean="0">
                <a:latin typeface="Times New Roman" pitchFamily="18" charset="0"/>
                <a:cs typeface="Times New Roman" pitchFamily="18" charset="0"/>
              </a:rPr>
              <a:t>- </a:t>
            </a:r>
            <a:r>
              <a:rPr lang="vi-VN" sz="3200" b="1" smtClean="0">
                <a:latin typeface="Times New Roman" pitchFamily="18" charset="0"/>
                <a:cs typeface="Times New Roman" pitchFamily="18" charset="0"/>
              </a:rPr>
              <a:t>Nghiên cứu sự ảnh hưởng của nước lên sự sinh trưởng của cây</a:t>
            </a:r>
            <a:endParaRPr lang="vi-VN" sz="3200" b="1">
              <a:latin typeface="Times New Roman" pitchFamily="18" charset="0"/>
              <a:cs typeface="Times New Roman" pitchFamily="18" charset="0"/>
            </a:endParaRPr>
          </a:p>
        </p:txBody>
      </p:sp>
      <p:sp>
        <p:nvSpPr>
          <p:cNvPr id="7" name="Content Placeholder 2"/>
          <p:cNvSpPr txBox="1">
            <a:spLocks/>
          </p:cNvSpPr>
          <p:nvPr/>
        </p:nvSpPr>
        <p:spPr>
          <a:xfrm>
            <a:off x="707366" y="2018586"/>
            <a:ext cx="1966823" cy="70736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150000"/>
              </a:lnSpc>
              <a:buNone/>
            </a:pPr>
            <a:r>
              <a:rPr lang="en-US" sz="3200" b="1" smtClean="0">
                <a:latin typeface="Times New Roman" pitchFamily="18" charset="0"/>
                <a:cs typeface="Times New Roman" pitchFamily="18" charset="0"/>
              </a:rPr>
              <a:t>Ví dụ:</a:t>
            </a:r>
            <a:endParaRPr lang="vi-VN" sz="3200" b="1">
              <a:latin typeface="Times New Roman" pitchFamily="18" charset="0"/>
              <a:cs typeface="Times New Roman" pitchFamily="18" charset="0"/>
            </a:endParaRPr>
          </a:p>
        </p:txBody>
      </p:sp>
      <p:sp>
        <p:nvSpPr>
          <p:cNvPr id="8" name="Content Placeholder 2"/>
          <p:cNvSpPr txBox="1">
            <a:spLocks/>
          </p:cNvSpPr>
          <p:nvPr/>
        </p:nvSpPr>
        <p:spPr>
          <a:xfrm>
            <a:off x="1012167" y="4257152"/>
            <a:ext cx="9632830" cy="9359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nSpc>
                <a:spcPct val="150000"/>
              </a:lnSpc>
              <a:buFontTx/>
              <a:buChar char="-"/>
            </a:pPr>
            <a:r>
              <a:rPr lang="vi-VN" sz="3200" b="1" smtClean="0">
                <a:latin typeface="Times New Roman" pitchFamily="18" charset="0"/>
                <a:cs typeface="Times New Roman" pitchFamily="18" charset="0"/>
              </a:rPr>
              <a:t>Nghiên cứu quy luật rơi tự do của một vật bất kì</a:t>
            </a:r>
            <a:endParaRPr lang="en-US" sz="3200" b="1" smtClean="0">
              <a:latin typeface="Times New Roman" pitchFamily="18" charset="0"/>
              <a:cs typeface="Times New Roman" pitchFamily="18" charset="0"/>
            </a:endParaRPr>
          </a:p>
          <a:p>
            <a:pPr marL="457200" lvl="1" indent="0">
              <a:lnSpc>
                <a:spcPct val="150000"/>
              </a:lnSpc>
              <a:buNone/>
            </a:pPr>
            <a:endParaRPr lang="vi-VN" sz="3200" b="1">
              <a:latin typeface="Times New Roman" pitchFamily="18" charset="0"/>
              <a:cs typeface="Times New Roman" pitchFamily="18" charset="0"/>
            </a:endParaRPr>
          </a:p>
        </p:txBody>
      </p:sp>
    </p:spTree>
    <p:extLst>
      <p:ext uri="{BB962C8B-B14F-4D97-AF65-F5344CB8AC3E}">
        <p14:creationId xmlns:p14="http://schemas.microsoft.com/office/powerpoint/2010/main" val="339575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ái cơ cấu ngành Khoa học và Công ngh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17" y="1137502"/>
            <a:ext cx="5313910" cy="3555490"/>
          </a:xfrm>
          <a:prstGeom prst="rect">
            <a:avLst/>
          </a:prstGeom>
          <a:noFill/>
          <a:ln w="101600">
            <a:solidFill>
              <a:srgbClr val="FF0000"/>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42172" y="5040747"/>
            <a:ext cx="3338248" cy="523220"/>
          </a:xfrm>
          <a:prstGeom prst="rect">
            <a:avLst/>
          </a:prstGeom>
          <a:noFill/>
        </p:spPr>
        <p:txBody>
          <a:bodyPr wrap="square" rtlCol="0">
            <a:spAutoFit/>
          </a:bodyPr>
          <a:lstStyle/>
          <a:p>
            <a:r>
              <a:rPr lang="en-US" sz="2800" b="1" smtClean="0">
                <a:latin typeface="Times New Roman" pitchFamily="18" charset="0"/>
                <a:cs typeface="Times New Roman" pitchFamily="18" charset="0"/>
              </a:rPr>
              <a:t>Quan sát mẫu vật</a:t>
            </a:r>
            <a:endParaRPr lang="en-US" sz="2800" b="1">
              <a:latin typeface="Times New Roman" pitchFamily="18" charset="0"/>
              <a:cs typeface="Times New Roman" pitchFamily="18" charset="0"/>
            </a:endParaRPr>
          </a:p>
        </p:txBody>
      </p:sp>
      <p:pic>
        <p:nvPicPr>
          <p:cNvPr id="3076" name="Picture 4" descr="Ngành Sinh học ứng dụng - Ngành học được đánh giá c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9259" y="1103219"/>
            <a:ext cx="5445983" cy="3624056"/>
          </a:xfrm>
          <a:prstGeom prst="rect">
            <a:avLst/>
          </a:prstGeom>
          <a:noFill/>
          <a:ln w="101600">
            <a:solidFill>
              <a:srgbClr val="FF0000"/>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862252" y="5040747"/>
            <a:ext cx="3799998" cy="523220"/>
          </a:xfrm>
          <a:prstGeom prst="rect">
            <a:avLst/>
          </a:prstGeom>
          <a:noFill/>
        </p:spPr>
        <p:txBody>
          <a:bodyPr wrap="square" rtlCol="0">
            <a:spAutoFit/>
          </a:bodyPr>
          <a:lstStyle/>
          <a:p>
            <a:r>
              <a:rPr lang="en-US" sz="2800" b="1" smtClean="0">
                <a:latin typeface="Times New Roman" pitchFamily="18" charset="0"/>
                <a:cs typeface="Times New Roman" pitchFamily="18" charset="0"/>
              </a:rPr>
              <a:t>Ươm giống cây trồng</a:t>
            </a:r>
            <a:endParaRPr lang="en-US" sz="2800" b="1">
              <a:latin typeface="Times New Roman" pitchFamily="18" charset="0"/>
              <a:cs typeface="Times New Roman" pitchFamily="18" charset="0"/>
            </a:endParaRPr>
          </a:p>
        </p:txBody>
      </p:sp>
    </p:spTree>
    <p:extLst>
      <p:ext uri="{BB962C8B-B14F-4D97-AF65-F5344CB8AC3E}">
        <p14:creationId xmlns:p14="http://schemas.microsoft.com/office/powerpoint/2010/main" val="263884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68828" y="5598473"/>
            <a:ext cx="3338248" cy="523220"/>
          </a:xfrm>
          <a:prstGeom prst="rect">
            <a:avLst/>
          </a:prstGeom>
          <a:noFill/>
        </p:spPr>
        <p:txBody>
          <a:bodyPr wrap="square" rtlCol="0">
            <a:spAutoFit/>
          </a:bodyPr>
          <a:lstStyle/>
          <a:p>
            <a:r>
              <a:rPr lang="en-US" sz="2800" b="1" smtClean="0">
                <a:latin typeface="Times New Roman" pitchFamily="18" charset="0"/>
                <a:cs typeface="Times New Roman" pitchFamily="18" charset="0"/>
              </a:rPr>
              <a:t>Làm thí nghiệm</a:t>
            </a:r>
            <a:endParaRPr lang="en-US" sz="2800" b="1">
              <a:latin typeface="Times New Roman" pitchFamily="18" charset="0"/>
              <a:cs typeface="Times New Roman" pitchFamily="18" charset="0"/>
            </a:endParaRPr>
          </a:p>
        </p:txBody>
      </p:sp>
      <p:pic>
        <p:nvPicPr>
          <p:cNvPr id="11268" name="Picture 4" descr="Sức hút của các ngành khoa học cơ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98" y="1741531"/>
            <a:ext cx="5486352" cy="3333721"/>
          </a:xfrm>
          <a:prstGeom prst="rect">
            <a:avLst/>
          </a:prstGeom>
          <a:noFill/>
          <a:ln w="101600">
            <a:solidFill>
              <a:srgbClr val="FF0000"/>
            </a:solidFill>
          </a:ln>
          <a:extLst>
            <a:ext uri="{909E8E84-426E-40DD-AFC4-6F175D3DCCD1}">
              <a14:hiddenFill xmlns:a14="http://schemas.microsoft.com/office/drawing/2010/main">
                <a:solidFill>
                  <a:srgbClr val="FFFFFF"/>
                </a:solidFill>
              </a14:hiddenFill>
            </a:ext>
          </a:extLst>
        </p:spPr>
      </p:pic>
      <p:pic>
        <p:nvPicPr>
          <p:cNvPr id="11270" name="Picture 6" descr="Khai mạc Tuần lễ khoa học và công nghệ quốc gia | Khoa học | Vietnam+  (VietnamPl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0881" y="1617422"/>
            <a:ext cx="4778734" cy="3579440"/>
          </a:xfrm>
          <a:prstGeom prst="rect">
            <a:avLst/>
          </a:prstGeom>
          <a:noFill/>
          <a:ln w="10160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28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
          <p:cNvSpPr txBox="1">
            <a:spLocks noChangeArrowheads="1"/>
          </p:cNvSpPr>
          <p:nvPr/>
        </p:nvSpPr>
        <p:spPr bwMode="auto">
          <a:xfrm>
            <a:off x="609600" y="414338"/>
            <a:ext cx="6096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solidFill>
                  <a:srgbClr val="0000FF"/>
                </a:solidFill>
                <a:latin typeface="Times New Roman" pitchFamily="18" charset="0"/>
                <a:cs typeface="Times New Roman" pitchFamily="18" charset="0"/>
              </a:rPr>
              <a:t>Thứ </a:t>
            </a:r>
            <a:r>
              <a:rPr lang="en-US" sz="3200" b="1" smtClean="0">
                <a:solidFill>
                  <a:srgbClr val="0000FF"/>
                </a:solidFill>
                <a:latin typeface="Times New Roman" pitchFamily="18" charset="0"/>
                <a:cs typeface="Times New Roman" pitchFamily="18" charset="0"/>
              </a:rPr>
              <a:t>năm, </a:t>
            </a:r>
            <a:r>
              <a:rPr lang="en-US" sz="3200" b="1">
                <a:solidFill>
                  <a:srgbClr val="0000FF"/>
                </a:solidFill>
                <a:latin typeface="Times New Roman" pitchFamily="18" charset="0"/>
                <a:cs typeface="Times New Roman" pitchFamily="18" charset="0"/>
              </a:rPr>
              <a:t>ngày </a:t>
            </a:r>
            <a:r>
              <a:rPr lang="en-US" sz="3200" b="1" smtClean="0">
                <a:solidFill>
                  <a:srgbClr val="0000FF"/>
                </a:solidFill>
                <a:latin typeface="Times New Roman" pitchFamily="18" charset="0"/>
                <a:cs typeface="Times New Roman" pitchFamily="18" charset="0"/>
              </a:rPr>
              <a:t>30/ </a:t>
            </a:r>
            <a:r>
              <a:rPr lang="en-US" sz="3200" b="1">
                <a:solidFill>
                  <a:srgbClr val="0000FF"/>
                </a:solidFill>
                <a:latin typeface="Times New Roman" pitchFamily="18" charset="0"/>
                <a:cs typeface="Times New Roman" pitchFamily="18" charset="0"/>
              </a:rPr>
              <a:t>9/ 2021</a:t>
            </a:r>
          </a:p>
        </p:txBody>
      </p:sp>
      <p:sp>
        <p:nvSpPr>
          <p:cNvPr id="8196" name="TextBox 11"/>
          <p:cNvSpPr txBox="1">
            <a:spLocks noChangeArrowheads="1"/>
          </p:cNvSpPr>
          <p:nvPr/>
        </p:nvSpPr>
        <p:spPr bwMode="auto">
          <a:xfrm>
            <a:off x="1067080" y="1188140"/>
            <a:ext cx="97504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solidFill>
                  <a:srgbClr val="FF0000"/>
                </a:solidFill>
                <a:latin typeface="Times New Roman" pitchFamily="18" charset="0"/>
                <a:cs typeface="Times New Roman" pitchFamily="18" charset="0"/>
              </a:rPr>
              <a:t>Bài 1   </a:t>
            </a:r>
            <a:r>
              <a:rPr lang="en-US" sz="3200" b="1" smtClean="0">
                <a:solidFill>
                  <a:srgbClr val="FF0000"/>
                </a:solidFill>
                <a:latin typeface="Times New Roman" pitchFamily="18" charset="0"/>
                <a:cs typeface="Times New Roman" pitchFamily="18" charset="0"/>
              </a:rPr>
              <a:t>GIỚI THIỆU VỀ KHOA HỌC TỰ NHIÊN</a:t>
            </a:r>
            <a:endParaRPr lang="en-US" sz="3200" b="1">
              <a:solidFill>
                <a:srgbClr val="FF0000"/>
              </a:solidFill>
              <a:latin typeface="Times New Roman" pitchFamily="18" charset="0"/>
              <a:cs typeface="Times New Roman" pitchFamily="18" charset="0"/>
            </a:endParaRPr>
          </a:p>
        </p:txBody>
      </p:sp>
      <p:sp>
        <p:nvSpPr>
          <p:cNvPr id="8198" name="Text Box 8"/>
          <p:cNvSpPr txBox="1">
            <a:spLocks noChangeArrowheads="1"/>
          </p:cNvSpPr>
          <p:nvPr/>
        </p:nvSpPr>
        <p:spPr bwMode="auto">
          <a:xfrm>
            <a:off x="902897" y="2152273"/>
            <a:ext cx="656757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smtClean="0">
                <a:solidFill>
                  <a:srgbClr val="FF0000"/>
                </a:solidFill>
                <a:latin typeface="Times New Roman" pitchFamily="18" charset="0"/>
                <a:cs typeface="Times New Roman" pitchFamily="18" charset="0"/>
              </a:rPr>
              <a:t>1. Khoa học tự nhiên</a:t>
            </a:r>
            <a:endParaRPr lang="en-US" altLang="en-US" sz="3200" b="1">
              <a:solidFill>
                <a:srgbClr val="FF0000"/>
              </a:solidFill>
              <a:latin typeface="Times New Roman" pitchFamily="18" charset="0"/>
              <a:cs typeface="Times New Roman" pitchFamily="18" charset="0"/>
            </a:endParaRPr>
          </a:p>
        </p:txBody>
      </p:sp>
      <p:sp>
        <p:nvSpPr>
          <p:cNvPr id="2" name="Rectangle 1"/>
          <p:cNvSpPr/>
          <p:nvPr/>
        </p:nvSpPr>
        <p:spPr>
          <a:xfrm>
            <a:off x="902897" y="2981576"/>
            <a:ext cx="10691005" cy="2308324"/>
          </a:xfrm>
          <a:prstGeom prst="rect">
            <a:avLst/>
          </a:prstGeom>
        </p:spPr>
        <p:txBody>
          <a:bodyPr wrap="square">
            <a:spAutoFit/>
          </a:bodyPr>
          <a:lstStyle/>
          <a:p>
            <a:pPr>
              <a:lnSpc>
                <a:spcPct val="150000"/>
              </a:lnSpc>
            </a:pPr>
            <a:r>
              <a:rPr lang="en-US" altLang="en-US" sz="3200" b="1">
                <a:solidFill>
                  <a:srgbClr val="0000CC"/>
                </a:solidFill>
                <a:latin typeface="Times New Roman" pitchFamily="18" charset="0"/>
                <a:cs typeface="Times New Roman" pitchFamily="18" charset="0"/>
              </a:rPr>
              <a:t>Khoa học tự nhiên là ngành khoa học nghiên cứu về các sự vật, </a:t>
            </a:r>
            <a:r>
              <a:rPr lang="en-US" altLang="en-US" sz="3200" b="1" smtClean="0">
                <a:solidFill>
                  <a:srgbClr val="0000CC"/>
                </a:solidFill>
                <a:latin typeface="Times New Roman" pitchFamily="18" charset="0"/>
                <a:cs typeface="Times New Roman" pitchFamily="18" charset="0"/>
              </a:rPr>
              <a:t>hiện tượng, </a:t>
            </a:r>
            <a:r>
              <a:rPr lang="en-US" altLang="en-US" sz="3200" b="1">
                <a:solidFill>
                  <a:srgbClr val="0000CC"/>
                </a:solidFill>
                <a:latin typeface="Times New Roman" pitchFamily="18" charset="0"/>
                <a:cs typeface="Times New Roman" pitchFamily="18" charset="0"/>
              </a:rPr>
              <a:t>quy luật tự nhiên, những  </a:t>
            </a:r>
            <a:r>
              <a:rPr lang="en-US" altLang="en-US" sz="3200" b="1" smtClean="0">
                <a:solidFill>
                  <a:srgbClr val="0000CC"/>
                </a:solidFill>
                <a:latin typeface="Times New Roman" pitchFamily="18" charset="0"/>
                <a:cs typeface="Times New Roman" pitchFamily="18" charset="0"/>
              </a:rPr>
              <a:t>ảnh hưởng của </a:t>
            </a:r>
            <a:r>
              <a:rPr lang="en-US" altLang="en-US" sz="3200" b="1">
                <a:solidFill>
                  <a:srgbClr val="0000CC"/>
                </a:solidFill>
                <a:latin typeface="Times New Roman" pitchFamily="18" charset="0"/>
                <a:cs typeface="Times New Roman" pitchFamily="18" charset="0"/>
              </a:rPr>
              <a:t>chúng đến cuộc sống con người và môi </a:t>
            </a:r>
            <a:r>
              <a:rPr lang="en-US" altLang="en-US" sz="3200" b="1" smtClean="0">
                <a:solidFill>
                  <a:srgbClr val="0000CC"/>
                </a:solidFill>
                <a:latin typeface="Times New Roman" pitchFamily="18" charset="0"/>
                <a:cs typeface="Times New Roman" pitchFamily="18" charset="0"/>
              </a:rPr>
              <a:t>trường.</a:t>
            </a:r>
            <a:endParaRPr lang="en-US" altLang="en-US" sz="32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8129529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Box 11"/>
          <p:cNvSpPr txBox="1">
            <a:spLocks noChangeArrowheads="1"/>
          </p:cNvSpPr>
          <p:nvPr/>
        </p:nvSpPr>
        <p:spPr bwMode="auto">
          <a:xfrm>
            <a:off x="1067080" y="1273008"/>
            <a:ext cx="102335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solidFill>
                  <a:srgbClr val="FF0000"/>
                </a:solidFill>
                <a:latin typeface="Times New Roman" pitchFamily="18" charset="0"/>
                <a:cs typeface="Times New Roman" pitchFamily="18" charset="0"/>
              </a:rPr>
              <a:t>Bài 1   </a:t>
            </a:r>
            <a:r>
              <a:rPr lang="en-US" sz="3200" b="1" smtClean="0">
                <a:solidFill>
                  <a:srgbClr val="FF0000"/>
                </a:solidFill>
                <a:latin typeface="Times New Roman" pitchFamily="18" charset="0"/>
                <a:cs typeface="Times New Roman" pitchFamily="18" charset="0"/>
              </a:rPr>
              <a:t>GIỚI THIỆU VỀ KHOA HỌC TỰ NHIÊN</a:t>
            </a:r>
            <a:endParaRPr lang="en-US" sz="3200" b="1">
              <a:solidFill>
                <a:srgbClr val="FF0000"/>
              </a:solidFill>
              <a:latin typeface="Times New Roman" pitchFamily="18" charset="0"/>
              <a:cs typeface="Times New Roman" pitchFamily="18" charset="0"/>
            </a:endParaRPr>
          </a:p>
        </p:txBody>
      </p:sp>
      <p:sp>
        <p:nvSpPr>
          <p:cNvPr id="8198" name="Text Box 8"/>
          <p:cNvSpPr txBox="1">
            <a:spLocks noChangeArrowheads="1"/>
          </p:cNvSpPr>
          <p:nvPr/>
        </p:nvSpPr>
        <p:spPr bwMode="auto">
          <a:xfrm>
            <a:off x="902897" y="2152273"/>
            <a:ext cx="572219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a:solidFill>
                  <a:srgbClr val="FF0000"/>
                </a:solidFill>
                <a:latin typeface="Times New Roman" pitchFamily="18" charset="0"/>
                <a:cs typeface="Times New Roman" pitchFamily="18" charset="0"/>
              </a:rPr>
              <a:t>I. </a:t>
            </a:r>
            <a:r>
              <a:rPr lang="en-US" altLang="en-US" sz="3200" b="1" smtClean="0">
                <a:solidFill>
                  <a:srgbClr val="FF0000"/>
                </a:solidFill>
                <a:latin typeface="Times New Roman" pitchFamily="18" charset="0"/>
                <a:cs typeface="Times New Roman" pitchFamily="18" charset="0"/>
              </a:rPr>
              <a:t>Khoa học tự nhiên</a:t>
            </a:r>
            <a:endParaRPr lang="en-US" altLang="en-US" sz="3200" b="1">
              <a:solidFill>
                <a:srgbClr val="FF0000"/>
              </a:solidFill>
              <a:latin typeface="Times New Roman" pitchFamily="18" charset="0"/>
              <a:cs typeface="Times New Roman" pitchFamily="18" charset="0"/>
            </a:endParaRPr>
          </a:p>
        </p:txBody>
      </p:sp>
      <p:sp>
        <p:nvSpPr>
          <p:cNvPr id="6" name="Text Box 8"/>
          <p:cNvSpPr txBox="1">
            <a:spLocks noChangeArrowheads="1"/>
          </p:cNvSpPr>
          <p:nvPr/>
        </p:nvSpPr>
        <p:spPr bwMode="auto">
          <a:xfrm>
            <a:off x="897142" y="2932320"/>
            <a:ext cx="982836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smtClean="0">
                <a:solidFill>
                  <a:srgbClr val="FF0000"/>
                </a:solidFill>
                <a:latin typeface="Times New Roman" pitchFamily="18" charset="0"/>
                <a:cs typeface="Times New Roman" pitchFamily="18" charset="0"/>
              </a:rPr>
              <a:t>2. Vai trò của khoa học tự nhiên trong cuộc sống</a:t>
            </a:r>
            <a:endParaRPr lang="en-US" altLang="en-US" sz="3200" b="1">
              <a:solidFill>
                <a:srgbClr val="FF0000"/>
              </a:solidFill>
              <a:latin typeface="Times New Roman" pitchFamily="18" charset="0"/>
              <a:cs typeface="Times New Roman" pitchFamily="18" charset="0"/>
            </a:endParaRPr>
          </a:p>
        </p:txBody>
      </p:sp>
      <p:sp>
        <p:nvSpPr>
          <p:cNvPr id="8" name="TextBox 1"/>
          <p:cNvSpPr txBox="1">
            <a:spLocks noChangeArrowheads="1"/>
          </p:cNvSpPr>
          <p:nvPr/>
        </p:nvSpPr>
        <p:spPr bwMode="auto">
          <a:xfrm>
            <a:off x="609600" y="414338"/>
            <a:ext cx="6096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solidFill>
                  <a:srgbClr val="0000FF"/>
                </a:solidFill>
                <a:latin typeface="Times New Roman" pitchFamily="18" charset="0"/>
                <a:cs typeface="Times New Roman" pitchFamily="18" charset="0"/>
              </a:rPr>
              <a:t>Thứ </a:t>
            </a:r>
            <a:r>
              <a:rPr lang="en-US" sz="3200" b="1" smtClean="0">
                <a:solidFill>
                  <a:srgbClr val="0000FF"/>
                </a:solidFill>
                <a:latin typeface="Times New Roman" pitchFamily="18" charset="0"/>
                <a:cs typeface="Times New Roman" pitchFamily="18" charset="0"/>
              </a:rPr>
              <a:t>năm, </a:t>
            </a:r>
            <a:r>
              <a:rPr lang="en-US" sz="3200" b="1">
                <a:solidFill>
                  <a:srgbClr val="0000FF"/>
                </a:solidFill>
                <a:latin typeface="Times New Roman" pitchFamily="18" charset="0"/>
                <a:cs typeface="Times New Roman" pitchFamily="18" charset="0"/>
              </a:rPr>
              <a:t>ngày </a:t>
            </a:r>
            <a:r>
              <a:rPr lang="en-US" sz="3200" b="1" smtClean="0">
                <a:solidFill>
                  <a:srgbClr val="0000FF"/>
                </a:solidFill>
                <a:latin typeface="Times New Roman" pitchFamily="18" charset="0"/>
                <a:cs typeface="Times New Roman" pitchFamily="18" charset="0"/>
              </a:rPr>
              <a:t>30/ </a:t>
            </a:r>
            <a:r>
              <a:rPr lang="en-US" sz="3200" b="1">
                <a:solidFill>
                  <a:srgbClr val="0000FF"/>
                </a:solidFill>
                <a:latin typeface="Times New Roman" pitchFamily="18" charset="0"/>
                <a:cs typeface="Times New Roman" pitchFamily="18" charset="0"/>
              </a:rPr>
              <a:t>9/ 2021</a:t>
            </a:r>
          </a:p>
        </p:txBody>
      </p:sp>
    </p:spTree>
    <p:extLst>
      <p:ext uri="{BB962C8B-B14F-4D97-AF65-F5344CB8AC3E}">
        <p14:creationId xmlns:p14="http://schemas.microsoft.com/office/powerpoint/2010/main" val="42340685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ả lời câu hỏi thảo luận 2 trang 7 SGK KHTN 6 Chân trời sáng tạo | Khoa  học tự nhiên lớp 6 - CT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114" y="281257"/>
            <a:ext cx="8984632" cy="5964268"/>
          </a:xfrm>
          <a:prstGeom prst="rect">
            <a:avLst/>
          </a:prstGeom>
          <a:noFill/>
          <a:ln w="101600">
            <a:solidFill>
              <a:srgbClr val="FF000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765102" y="638355"/>
            <a:ext cx="2208362" cy="4524315"/>
          </a:xfrm>
          <a:prstGeom prst="rect">
            <a:avLst/>
          </a:prstGeom>
          <a:noFill/>
        </p:spPr>
        <p:txBody>
          <a:bodyPr wrap="square" rtlCol="0">
            <a:spAutoFit/>
          </a:bodyPr>
          <a:lstStyle/>
          <a:p>
            <a:r>
              <a:rPr lang="en-US" sz="3200" b="1" smtClean="0">
                <a:latin typeface="Times New Roman" pitchFamily="18" charset="0"/>
                <a:cs typeface="Times New Roman" pitchFamily="18" charset="0"/>
              </a:rPr>
              <a:t>Hãy cho biết vai trò của khoa học tự nhiên được thể hiện trong cac hình từ 1.7 đến 1.10.</a:t>
            </a:r>
            <a:endParaRPr lang="en-US" sz="3200" b="1">
              <a:latin typeface="Times New Roman" pitchFamily="18" charset="0"/>
              <a:cs typeface="Times New Roman" pitchFamily="18" charset="0"/>
            </a:endParaRPr>
          </a:p>
        </p:txBody>
      </p:sp>
    </p:spTree>
    <p:extLst>
      <p:ext uri="{BB962C8B-B14F-4D97-AF65-F5344CB8AC3E}">
        <p14:creationId xmlns:p14="http://schemas.microsoft.com/office/powerpoint/2010/main" val="32045814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22562" y="496692"/>
            <a:ext cx="10857603" cy="584775"/>
          </a:xfrm>
          <a:prstGeom prst="rect">
            <a:avLst/>
          </a:prstGeom>
          <a:noFill/>
        </p:spPr>
        <p:txBody>
          <a:bodyPr wrap="square" rtlCol="0">
            <a:spAutoFit/>
          </a:bodyPr>
          <a:lstStyle/>
          <a:p>
            <a:r>
              <a:rPr lang="en-US" sz="3200" b="1" smtClean="0">
                <a:latin typeface="Times New Roman" pitchFamily="18" charset="0"/>
                <a:cs typeface="Times New Roman" pitchFamily="18" charset="0"/>
              </a:rPr>
              <a:t>Vai trò của khoa học tự nhiên được thể hiện trong hình là gì?</a:t>
            </a:r>
            <a:endParaRPr lang="en-US" sz="3200" b="1">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322" y="1482834"/>
            <a:ext cx="7116165" cy="4297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243706" y="1684000"/>
            <a:ext cx="3436459" cy="3697166"/>
          </a:xfrm>
          <a:prstGeom prst="rect">
            <a:avLst/>
          </a:prstGeom>
          <a:noFill/>
        </p:spPr>
        <p:txBody>
          <a:bodyPr wrap="square" rtlCol="0">
            <a:spAutoFit/>
          </a:bodyPr>
          <a:lstStyle/>
          <a:p>
            <a:pPr>
              <a:lnSpc>
                <a:spcPct val="150000"/>
              </a:lnSpc>
            </a:pPr>
            <a:r>
              <a:rPr lang="en-US" sz="3200" b="1" smtClean="0">
                <a:latin typeface="Times New Roman" pitchFamily="18" charset="0"/>
                <a:cs typeface="Times New Roman" pitchFamily="18" charset="0"/>
              </a:rPr>
              <a:t>Ứ</a:t>
            </a:r>
            <a:r>
              <a:rPr lang="vi-VN" sz="3200" b="1" smtClean="0">
                <a:latin typeface="Times New Roman" pitchFamily="18" charset="0"/>
                <a:cs typeface="Times New Roman" pitchFamily="18" charset="0"/>
              </a:rPr>
              <a:t>ng </a:t>
            </a:r>
            <a:r>
              <a:rPr lang="vi-VN" sz="3200" b="1">
                <a:latin typeface="Times New Roman" pitchFamily="18" charset="0"/>
                <a:cs typeface="Times New Roman" pitchFamily="18" charset="0"/>
              </a:rPr>
              <a:t>dụng công nghệ vào trồng trọt, nâng cao năng suất và chất lượng nông sản</a:t>
            </a:r>
            <a:r>
              <a:rPr lang="vi-VN" sz="3200" b="1" smtClean="0">
                <a:latin typeface="Times New Roman" pitchFamily="18" charset="0"/>
                <a:cs typeface="Times New Roman" pitchFamily="18" charset="0"/>
              </a:rPr>
              <a:t>.</a:t>
            </a:r>
            <a:endParaRPr lang="en-US" sz="3200" b="1">
              <a:latin typeface="Times New Roman" pitchFamily="18" charset="0"/>
              <a:cs typeface="Times New Roman" pitchFamily="18" charset="0"/>
            </a:endParaRPr>
          </a:p>
        </p:txBody>
      </p:sp>
    </p:spTree>
    <p:extLst>
      <p:ext uri="{BB962C8B-B14F-4D97-AF65-F5344CB8AC3E}">
        <p14:creationId xmlns:p14="http://schemas.microsoft.com/office/powerpoint/2010/main" val="272960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92" y="1143539"/>
            <a:ext cx="6855771" cy="4246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493586" y="1505848"/>
            <a:ext cx="4376362" cy="4768228"/>
          </a:xfrm>
          <a:prstGeom prst="rect">
            <a:avLst/>
          </a:prstGeom>
        </p:spPr>
        <p:txBody>
          <a:bodyPr wrap="square">
            <a:spAutoFit/>
          </a:bodyPr>
          <a:lstStyle/>
          <a:p>
            <a:pPr>
              <a:lnSpc>
                <a:spcPct val="120000"/>
              </a:lnSpc>
              <a:spcAft>
                <a:spcPts val="60"/>
              </a:spcAft>
            </a:pPr>
            <a:r>
              <a:rPr lang="en-US" sz="3200" b="1" smtClean="0">
                <a:latin typeface="Times New Roman" pitchFamily="18" charset="0"/>
                <a:cs typeface="Times New Roman" pitchFamily="18" charset="0"/>
              </a:rPr>
              <a:t>Ứ</a:t>
            </a:r>
            <a:r>
              <a:rPr lang="vi-VN" sz="3200" b="1" smtClean="0">
                <a:latin typeface="Times New Roman" pitchFamily="18" charset="0"/>
                <a:cs typeface="Times New Roman" pitchFamily="18" charset="0"/>
              </a:rPr>
              <a:t>ng </a:t>
            </a:r>
            <a:r>
              <a:rPr lang="vi-VN" sz="3200" b="1">
                <a:latin typeface="Times New Roman" pitchFamily="18" charset="0"/>
                <a:cs typeface="Times New Roman" pitchFamily="18" charset="0"/>
              </a:rPr>
              <a:t>dụng công nghệ vào y tế, sản xuất dược phẩm, có thể tạo ra nhiều dược phẩm mới, nâng cao hiệu quả sản xuất, chất lượng và giảm giá thành sản phẩm</a:t>
            </a:r>
            <a:r>
              <a:rPr lang="vi-VN" sz="3200" b="1" smtClean="0">
                <a:latin typeface="Times New Roman" pitchFamily="18" charset="0"/>
                <a:cs typeface="Times New Roman" pitchFamily="18" charset="0"/>
              </a:rPr>
              <a:t>.</a:t>
            </a:r>
            <a:endParaRPr lang="en-US" sz="3200" b="1">
              <a:latin typeface="Times New Roman" pitchFamily="18" charset="0"/>
              <a:cs typeface="Times New Roman" pitchFamily="18" charset="0"/>
            </a:endParaRPr>
          </a:p>
        </p:txBody>
      </p:sp>
      <p:sp>
        <p:nvSpPr>
          <p:cNvPr id="5" name="TextBox 4"/>
          <p:cNvSpPr txBox="1"/>
          <p:nvPr/>
        </p:nvSpPr>
        <p:spPr>
          <a:xfrm>
            <a:off x="822562" y="496692"/>
            <a:ext cx="10857603" cy="584775"/>
          </a:xfrm>
          <a:prstGeom prst="rect">
            <a:avLst/>
          </a:prstGeom>
          <a:noFill/>
        </p:spPr>
        <p:txBody>
          <a:bodyPr wrap="square" rtlCol="0">
            <a:spAutoFit/>
          </a:bodyPr>
          <a:lstStyle/>
          <a:p>
            <a:r>
              <a:rPr lang="en-US" sz="3200" b="1" smtClean="0">
                <a:latin typeface="Times New Roman" pitchFamily="18" charset="0"/>
                <a:cs typeface="Times New Roman" pitchFamily="18" charset="0"/>
              </a:rPr>
              <a:t>Vai trò của khoa học tự nhiên được thể hiện trong hình là gì?</a:t>
            </a:r>
            <a:endParaRPr lang="en-US" sz="3200" b="1">
              <a:latin typeface="Times New Roman" pitchFamily="18" charset="0"/>
              <a:cs typeface="Times New Roman" pitchFamily="18" charset="0"/>
            </a:endParaRPr>
          </a:p>
        </p:txBody>
      </p:sp>
    </p:spTree>
    <p:extLst>
      <p:ext uri="{BB962C8B-B14F-4D97-AF65-F5344CB8AC3E}">
        <p14:creationId xmlns:p14="http://schemas.microsoft.com/office/powerpoint/2010/main" val="208077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889" y="1263747"/>
            <a:ext cx="6960331" cy="477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248692" y="1871995"/>
            <a:ext cx="3186023" cy="2958502"/>
          </a:xfrm>
          <a:prstGeom prst="rect">
            <a:avLst/>
          </a:prstGeom>
        </p:spPr>
        <p:txBody>
          <a:bodyPr wrap="square">
            <a:spAutoFit/>
          </a:bodyPr>
          <a:lstStyle/>
          <a:p>
            <a:pPr>
              <a:lnSpc>
                <a:spcPct val="150000"/>
              </a:lnSpc>
            </a:pPr>
            <a:r>
              <a:rPr lang="en-US" sz="3200" b="1">
                <a:latin typeface="Times New Roman" pitchFamily="18" charset="0"/>
                <a:cs typeface="Times New Roman" pitchFamily="18" charset="0"/>
              </a:rPr>
              <a:t>N</a:t>
            </a:r>
            <a:r>
              <a:rPr lang="vi-VN" sz="3200" b="1" smtClean="0">
                <a:latin typeface="Times New Roman" pitchFamily="18" charset="0"/>
                <a:cs typeface="Times New Roman" pitchFamily="18" charset="0"/>
              </a:rPr>
              <a:t>âng </a:t>
            </a:r>
            <a:r>
              <a:rPr lang="vi-VN" sz="3200" b="1">
                <a:latin typeface="Times New Roman" pitchFamily="18" charset="0"/>
                <a:cs typeface="Times New Roman" pitchFamily="18" charset="0"/>
              </a:rPr>
              <a:t>cao chất lượng đời sống, bảo vệ môi trường</a:t>
            </a:r>
            <a:r>
              <a:rPr lang="vi-VN" sz="3200" b="1" smtClean="0">
                <a:latin typeface="Times New Roman" pitchFamily="18" charset="0"/>
                <a:cs typeface="Times New Roman" pitchFamily="18" charset="0"/>
              </a:rPr>
              <a:t>.</a:t>
            </a:r>
            <a:endParaRPr lang="en-US" sz="3200" b="1">
              <a:latin typeface="Times New Roman" pitchFamily="18" charset="0"/>
              <a:cs typeface="Times New Roman" pitchFamily="18" charset="0"/>
            </a:endParaRPr>
          </a:p>
        </p:txBody>
      </p:sp>
      <p:sp>
        <p:nvSpPr>
          <p:cNvPr id="6" name="TextBox 5"/>
          <p:cNvSpPr txBox="1"/>
          <p:nvPr/>
        </p:nvSpPr>
        <p:spPr>
          <a:xfrm>
            <a:off x="822562" y="496692"/>
            <a:ext cx="10857603" cy="584775"/>
          </a:xfrm>
          <a:prstGeom prst="rect">
            <a:avLst/>
          </a:prstGeom>
          <a:noFill/>
        </p:spPr>
        <p:txBody>
          <a:bodyPr wrap="square" rtlCol="0">
            <a:spAutoFit/>
          </a:bodyPr>
          <a:lstStyle/>
          <a:p>
            <a:r>
              <a:rPr lang="en-US" sz="3200" b="1" smtClean="0">
                <a:latin typeface="Times New Roman" pitchFamily="18" charset="0"/>
                <a:cs typeface="Times New Roman" pitchFamily="18" charset="0"/>
              </a:rPr>
              <a:t>Vai trò của khoa học tự nhiên được thể hiện trong hình là gì?</a:t>
            </a:r>
            <a:endParaRPr lang="en-US" sz="3200" b="1">
              <a:latin typeface="Times New Roman" pitchFamily="18" charset="0"/>
              <a:cs typeface="Times New Roman" pitchFamily="18" charset="0"/>
            </a:endParaRPr>
          </a:p>
        </p:txBody>
      </p:sp>
    </p:spTree>
    <p:extLst>
      <p:ext uri="{BB962C8B-B14F-4D97-AF65-F5344CB8AC3E}">
        <p14:creationId xmlns:p14="http://schemas.microsoft.com/office/powerpoint/2010/main" val="116191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5366" y="410653"/>
            <a:ext cx="4588734" cy="605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59760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099" y="1144584"/>
            <a:ext cx="6995124" cy="440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264642" y="1172787"/>
            <a:ext cx="3223136" cy="3785652"/>
          </a:xfrm>
          <a:prstGeom prst="rect">
            <a:avLst/>
          </a:prstGeom>
        </p:spPr>
        <p:txBody>
          <a:bodyPr wrap="square">
            <a:spAutoFit/>
          </a:bodyPr>
          <a:lstStyle/>
          <a:p>
            <a:pPr>
              <a:lnSpc>
                <a:spcPct val="150000"/>
              </a:lnSpc>
            </a:pPr>
            <a:r>
              <a:rPr lang="en-US" sz="3200" b="1">
                <a:latin typeface="Times New Roman" pitchFamily="18" charset="0"/>
                <a:cs typeface="Times New Roman" pitchFamily="18" charset="0"/>
              </a:rPr>
              <a:t>N</a:t>
            </a:r>
            <a:r>
              <a:rPr lang="vi-VN" sz="3200" b="1" smtClean="0">
                <a:latin typeface="Times New Roman" pitchFamily="18" charset="0"/>
                <a:cs typeface="Times New Roman" pitchFamily="18" charset="0"/>
              </a:rPr>
              <a:t>ghiên </a:t>
            </a:r>
            <a:r>
              <a:rPr lang="vi-VN" sz="3200" b="1">
                <a:latin typeface="Times New Roman" pitchFamily="18" charset="0"/>
                <a:cs typeface="Times New Roman" pitchFamily="18" charset="0"/>
              </a:rPr>
              <a:t>cứu, khám phá cái mới, du lịch và bảo vệ môi trường</a:t>
            </a:r>
            <a:r>
              <a:rPr lang="vi-VN" sz="3200" b="1" smtClean="0">
                <a:latin typeface="Times New Roman" pitchFamily="18" charset="0"/>
                <a:cs typeface="Times New Roman" pitchFamily="18" charset="0"/>
              </a:rPr>
              <a:t>.</a:t>
            </a:r>
            <a:endParaRPr lang="en-US" sz="3200" b="1">
              <a:latin typeface="Times New Roman" pitchFamily="18" charset="0"/>
              <a:cs typeface="Times New Roman" pitchFamily="18" charset="0"/>
            </a:endParaRPr>
          </a:p>
        </p:txBody>
      </p:sp>
      <p:sp>
        <p:nvSpPr>
          <p:cNvPr id="6" name="TextBox 5"/>
          <p:cNvSpPr txBox="1"/>
          <p:nvPr/>
        </p:nvSpPr>
        <p:spPr>
          <a:xfrm>
            <a:off x="822562" y="496692"/>
            <a:ext cx="10857603" cy="584775"/>
          </a:xfrm>
          <a:prstGeom prst="rect">
            <a:avLst/>
          </a:prstGeom>
          <a:noFill/>
        </p:spPr>
        <p:txBody>
          <a:bodyPr wrap="square" rtlCol="0">
            <a:spAutoFit/>
          </a:bodyPr>
          <a:lstStyle/>
          <a:p>
            <a:r>
              <a:rPr lang="en-US" sz="3200" b="1" smtClean="0">
                <a:latin typeface="Times New Roman" pitchFamily="18" charset="0"/>
                <a:cs typeface="Times New Roman" pitchFamily="18" charset="0"/>
              </a:rPr>
              <a:t>Vai trò của khoa học tự nhiên được thể hiện trong hình là gì?</a:t>
            </a:r>
            <a:endParaRPr lang="en-US" sz="3200" b="1">
              <a:latin typeface="Times New Roman" pitchFamily="18" charset="0"/>
              <a:cs typeface="Times New Roman" pitchFamily="18" charset="0"/>
            </a:endParaRPr>
          </a:p>
        </p:txBody>
      </p:sp>
    </p:spTree>
    <p:extLst>
      <p:ext uri="{BB962C8B-B14F-4D97-AF65-F5344CB8AC3E}">
        <p14:creationId xmlns:p14="http://schemas.microsoft.com/office/powerpoint/2010/main" val="101352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1653" y="2091493"/>
            <a:ext cx="10800271" cy="3785652"/>
          </a:xfrm>
          <a:prstGeom prst="rect">
            <a:avLst/>
          </a:prstGeom>
          <a:noFill/>
        </p:spPr>
        <p:txBody>
          <a:bodyPr wrap="square" rtlCol="0">
            <a:spAutoFit/>
          </a:bodyPr>
          <a:lstStyle/>
          <a:p>
            <a:pPr>
              <a:lnSpc>
                <a:spcPct val="150000"/>
              </a:lnSpc>
            </a:pPr>
            <a:r>
              <a:rPr lang="en-US" sz="3200" b="1" smtClean="0">
                <a:latin typeface="Times New Roman" pitchFamily="18" charset="0"/>
                <a:cs typeface="Times New Roman" pitchFamily="18" charset="0"/>
              </a:rPr>
              <a:t>- Hoạt động nghiên cứu khoa học.</a:t>
            </a:r>
          </a:p>
          <a:p>
            <a:pPr>
              <a:lnSpc>
                <a:spcPct val="150000"/>
              </a:lnSpc>
            </a:pPr>
            <a:r>
              <a:rPr lang="en-US" sz="3200" b="1" smtClean="0">
                <a:latin typeface="Times New Roman" pitchFamily="18" charset="0"/>
                <a:cs typeface="Times New Roman" pitchFamily="18" charset="0"/>
              </a:rPr>
              <a:t>- Nâng cao nhận thức của con người về thế giới tự nhiên.</a:t>
            </a:r>
          </a:p>
          <a:p>
            <a:pPr>
              <a:lnSpc>
                <a:spcPct val="150000"/>
              </a:lnSpc>
            </a:pPr>
            <a:r>
              <a:rPr lang="en-US" sz="3200" b="1" smtClean="0">
                <a:latin typeface="Times New Roman" pitchFamily="18" charset="0"/>
                <a:cs typeface="Times New Roman" pitchFamily="18" charset="0"/>
              </a:rPr>
              <a:t>- Ứng dụng công nghệ vào cuộc sống, sản xuất, kinh doanh.</a:t>
            </a:r>
          </a:p>
          <a:p>
            <a:pPr>
              <a:lnSpc>
                <a:spcPct val="150000"/>
              </a:lnSpc>
            </a:pPr>
            <a:r>
              <a:rPr lang="en-US" sz="3200" b="1" smtClean="0">
                <a:latin typeface="Times New Roman" pitchFamily="18" charset="0"/>
                <a:cs typeface="Times New Roman" pitchFamily="18" charset="0"/>
              </a:rPr>
              <a:t>- Chăm sóc sức khỏe con người.</a:t>
            </a:r>
          </a:p>
          <a:p>
            <a:pPr>
              <a:lnSpc>
                <a:spcPct val="150000"/>
              </a:lnSpc>
            </a:pPr>
            <a:r>
              <a:rPr lang="en-US" sz="3200" b="1" smtClean="0">
                <a:latin typeface="Times New Roman" pitchFamily="18" charset="0"/>
                <a:cs typeface="Times New Roman" pitchFamily="18" charset="0"/>
              </a:rPr>
              <a:t>- Bảo vệ môi trường và phát triển bền vững.</a:t>
            </a:r>
            <a:endParaRPr lang="en-US" sz="3200" b="1">
              <a:latin typeface="Times New Roman" pitchFamily="18" charset="0"/>
              <a:cs typeface="Times New Roman" pitchFamily="18" charset="0"/>
            </a:endParaRPr>
          </a:p>
        </p:txBody>
      </p:sp>
      <p:sp>
        <p:nvSpPr>
          <p:cNvPr id="4" name="TextBox 3"/>
          <p:cNvSpPr txBox="1"/>
          <p:nvPr/>
        </p:nvSpPr>
        <p:spPr>
          <a:xfrm>
            <a:off x="672861" y="276044"/>
            <a:ext cx="10299940" cy="1569660"/>
          </a:xfrm>
          <a:prstGeom prst="rect">
            <a:avLst/>
          </a:prstGeom>
          <a:noFill/>
        </p:spPr>
        <p:txBody>
          <a:bodyPr wrap="square" rtlCol="0">
            <a:spAutoFit/>
          </a:bodyPr>
          <a:lstStyle/>
          <a:p>
            <a:r>
              <a:rPr lang="en-US" sz="3200" b="1" smtClean="0">
                <a:latin typeface="Times New Roman" pitchFamily="18" charset="0"/>
                <a:cs typeface="Times New Roman" pitchFamily="18" charset="0"/>
              </a:rPr>
              <a:t>Từ vai trò của khoa học tự nhiên được thể hiện trong các hình từ 1.7 đến 1.10. Rút ra được vai trò của khoa học tự nhiên trong cuộc sống</a:t>
            </a:r>
            <a:endParaRPr lang="en-US" sz="3200" b="1">
              <a:latin typeface="Times New Roman" pitchFamily="18" charset="0"/>
              <a:cs typeface="Times New Roman" pitchFamily="18" charset="0"/>
            </a:endParaRPr>
          </a:p>
        </p:txBody>
      </p:sp>
    </p:spTree>
    <p:extLst>
      <p:ext uri="{BB962C8B-B14F-4D97-AF65-F5344CB8AC3E}">
        <p14:creationId xmlns:p14="http://schemas.microsoft.com/office/powerpoint/2010/main" val="25538550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8"/>
          <p:cNvSpPr txBox="1">
            <a:spLocks noChangeArrowheads="1"/>
          </p:cNvSpPr>
          <p:nvPr/>
        </p:nvSpPr>
        <p:spPr bwMode="auto">
          <a:xfrm>
            <a:off x="902895" y="482418"/>
            <a:ext cx="982836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smtClean="0">
                <a:solidFill>
                  <a:srgbClr val="FF0000"/>
                </a:solidFill>
                <a:latin typeface="Times New Roman" pitchFamily="18" charset="0"/>
                <a:cs typeface="Times New Roman" pitchFamily="18" charset="0"/>
              </a:rPr>
              <a:t>2. Vai trò của khoa học tự nhiên trong cuộc sống</a:t>
            </a:r>
            <a:endParaRPr lang="en-US" altLang="en-US" sz="3200" b="1">
              <a:solidFill>
                <a:srgbClr val="FF0000"/>
              </a:solidFill>
              <a:latin typeface="Times New Roman" pitchFamily="18" charset="0"/>
              <a:cs typeface="Times New Roman" pitchFamily="18" charset="0"/>
            </a:endParaRPr>
          </a:p>
        </p:txBody>
      </p:sp>
      <p:sp>
        <p:nvSpPr>
          <p:cNvPr id="6" name="TextBox 5"/>
          <p:cNvSpPr txBox="1"/>
          <p:nvPr/>
        </p:nvSpPr>
        <p:spPr>
          <a:xfrm>
            <a:off x="902895" y="1484989"/>
            <a:ext cx="11018809" cy="3785652"/>
          </a:xfrm>
          <a:prstGeom prst="rect">
            <a:avLst/>
          </a:prstGeom>
          <a:noFill/>
        </p:spPr>
        <p:txBody>
          <a:bodyPr wrap="square" rtlCol="0">
            <a:spAutoFit/>
          </a:bodyPr>
          <a:lstStyle/>
          <a:p>
            <a:pPr>
              <a:lnSpc>
                <a:spcPct val="150000"/>
              </a:lnSpc>
            </a:pPr>
            <a:r>
              <a:rPr lang="en-US" sz="3200" b="1" smtClean="0">
                <a:solidFill>
                  <a:srgbClr val="0000CC"/>
                </a:solidFill>
                <a:latin typeface="Times New Roman" pitchFamily="18" charset="0"/>
                <a:cs typeface="Times New Roman" pitchFamily="18" charset="0"/>
              </a:rPr>
              <a:t>- Hoạt động nghiên cứu khoa học.</a:t>
            </a:r>
          </a:p>
          <a:p>
            <a:pPr>
              <a:lnSpc>
                <a:spcPct val="150000"/>
              </a:lnSpc>
            </a:pPr>
            <a:r>
              <a:rPr lang="en-US" sz="3200" b="1" smtClean="0">
                <a:solidFill>
                  <a:srgbClr val="0000CC"/>
                </a:solidFill>
                <a:latin typeface="Times New Roman" pitchFamily="18" charset="0"/>
                <a:cs typeface="Times New Roman" pitchFamily="18" charset="0"/>
              </a:rPr>
              <a:t>- Nâng cao nhận thức của con người về thế giới tự nhiên.</a:t>
            </a:r>
          </a:p>
          <a:p>
            <a:pPr>
              <a:lnSpc>
                <a:spcPct val="150000"/>
              </a:lnSpc>
            </a:pPr>
            <a:r>
              <a:rPr lang="en-US" sz="3200" b="1" smtClean="0">
                <a:solidFill>
                  <a:srgbClr val="0000CC"/>
                </a:solidFill>
                <a:latin typeface="Times New Roman" pitchFamily="18" charset="0"/>
                <a:cs typeface="Times New Roman" pitchFamily="18" charset="0"/>
              </a:rPr>
              <a:t>- Ứng dụng công nghệ vào cuộc sống, sản xuất, kinh doanh.</a:t>
            </a:r>
          </a:p>
          <a:p>
            <a:pPr>
              <a:lnSpc>
                <a:spcPct val="150000"/>
              </a:lnSpc>
            </a:pPr>
            <a:r>
              <a:rPr lang="en-US" sz="3200" b="1" smtClean="0">
                <a:solidFill>
                  <a:srgbClr val="0000CC"/>
                </a:solidFill>
                <a:latin typeface="Times New Roman" pitchFamily="18" charset="0"/>
                <a:cs typeface="Times New Roman" pitchFamily="18" charset="0"/>
              </a:rPr>
              <a:t>- Chăm sóc sức khỏe con người.</a:t>
            </a:r>
          </a:p>
          <a:p>
            <a:pPr>
              <a:lnSpc>
                <a:spcPct val="150000"/>
              </a:lnSpc>
            </a:pPr>
            <a:r>
              <a:rPr lang="en-US" sz="3200" b="1" smtClean="0">
                <a:solidFill>
                  <a:srgbClr val="0000CC"/>
                </a:solidFill>
                <a:latin typeface="Times New Roman" pitchFamily="18" charset="0"/>
                <a:cs typeface="Times New Roman" pitchFamily="18" charset="0"/>
              </a:rPr>
              <a:t>- Bảo vệ môi trường và phát triển bền vững.</a:t>
            </a:r>
            <a:endParaRPr lang="en-US" sz="32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7822346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449560" y="-136911"/>
            <a:ext cx="4345558" cy="5934906"/>
          </a:xfrm>
          <a:prstGeom prst="rect">
            <a:avLst/>
          </a:prstGeom>
          <a:noFill/>
          <a:ln w="1016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25045" y="690210"/>
            <a:ext cx="4271242" cy="5174493"/>
          </a:xfrm>
          <a:prstGeom prst="rect">
            <a:avLst/>
          </a:prstGeom>
        </p:spPr>
        <p:txBody>
          <a:bodyPr wrap="square">
            <a:spAutoFit/>
          </a:bodyPr>
          <a:lstStyle/>
          <a:p>
            <a:pPr>
              <a:lnSpc>
                <a:spcPct val="150000"/>
              </a:lnSpc>
            </a:pPr>
            <a:r>
              <a:rPr lang="vi-VN" sz="3200" b="1">
                <a:latin typeface="Times New Roman" pitchFamily="18" charset="0"/>
                <a:cs typeface="Times New Roman" pitchFamily="18" charset="0"/>
              </a:rPr>
              <a:t>Hệ thống tưới nước tự động được bà con nông dân lắp đặt để tưới tiêu quy mô lớn. Hãy cho biết vai trò nào của khoa học tự nhiên trong hoạt động đó</a:t>
            </a:r>
            <a:r>
              <a:rPr lang="vi-VN" sz="3200" b="1" smtClean="0">
                <a:latin typeface="Times New Roman" pitchFamily="18" charset="0"/>
                <a:cs typeface="Times New Roman" pitchFamily="18" charset="0"/>
              </a:rPr>
              <a:t>?</a:t>
            </a:r>
            <a:endParaRPr lang="en-US" sz="3200" b="1">
              <a:latin typeface="Times New Roman" pitchFamily="18" charset="0"/>
              <a:cs typeface="Times New Roman" pitchFamily="18" charset="0"/>
            </a:endParaRPr>
          </a:p>
        </p:txBody>
      </p:sp>
    </p:spTree>
    <p:extLst>
      <p:ext uri="{BB962C8B-B14F-4D97-AF65-F5344CB8AC3E}">
        <p14:creationId xmlns:p14="http://schemas.microsoft.com/office/powerpoint/2010/main" val="31647412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449560" y="-136911"/>
            <a:ext cx="4345558" cy="5934906"/>
          </a:xfrm>
          <a:prstGeom prst="rect">
            <a:avLst/>
          </a:prstGeom>
          <a:noFill/>
          <a:ln w="1016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49856" y="981830"/>
            <a:ext cx="3973902" cy="3785652"/>
          </a:xfrm>
          <a:prstGeom prst="rect">
            <a:avLst/>
          </a:prstGeom>
        </p:spPr>
        <p:txBody>
          <a:bodyPr wrap="square">
            <a:spAutoFit/>
          </a:bodyPr>
          <a:lstStyle/>
          <a:p>
            <a:pPr>
              <a:lnSpc>
                <a:spcPct val="150000"/>
              </a:lnSpc>
            </a:pPr>
            <a:r>
              <a:rPr lang="en-US" sz="3200" b="1">
                <a:latin typeface="Times New Roman" pitchFamily="18" charset="0"/>
                <a:cs typeface="Times New Roman" pitchFamily="18" charset="0"/>
              </a:rPr>
              <a:t>V</a:t>
            </a:r>
            <a:r>
              <a:rPr lang="vi-VN" sz="3200" b="1" smtClean="0">
                <a:latin typeface="Times New Roman" pitchFamily="18" charset="0"/>
                <a:cs typeface="Times New Roman" pitchFamily="18" charset="0"/>
              </a:rPr>
              <a:t>ai </a:t>
            </a:r>
            <a:r>
              <a:rPr lang="vi-VN" sz="3200" b="1">
                <a:latin typeface="Times New Roman" pitchFamily="18" charset="0"/>
                <a:cs typeface="Times New Roman" pitchFamily="18" charset="0"/>
              </a:rPr>
              <a:t>trò của </a:t>
            </a:r>
            <a:r>
              <a:rPr lang="en-US" sz="3200" b="1" smtClean="0">
                <a:latin typeface="Times New Roman" pitchFamily="18" charset="0"/>
                <a:cs typeface="Times New Roman" pitchFamily="18" charset="0"/>
              </a:rPr>
              <a:t>khoa học tự nhiên</a:t>
            </a:r>
            <a:r>
              <a:rPr lang="vi-VN" sz="3200" b="1" smtClean="0">
                <a:latin typeface="Times New Roman" pitchFamily="18" charset="0"/>
                <a:cs typeface="Times New Roman" pitchFamily="18" charset="0"/>
              </a:rPr>
              <a:t> </a:t>
            </a:r>
            <a:r>
              <a:rPr lang="vi-VN" sz="3200" b="1">
                <a:latin typeface="Times New Roman" pitchFamily="18" charset="0"/>
                <a:cs typeface="Times New Roman" pitchFamily="18" charset="0"/>
              </a:rPr>
              <a:t>là ứng dụng </a:t>
            </a:r>
            <a:r>
              <a:rPr lang="vi-VN" sz="3200" b="1" smtClean="0">
                <a:latin typeface="Times New Roman" pitchFamily="18" charset="0"/>
                <a:cs typeface="Times New Roman" pitchFamily="18" charset="0"/>
              </a:rPr>
              <a:t>công </a:t>
            </a:r>
            <a:r>
              <a:rPr lang="vi-VN" sz="3200" b="1">
                <a:latin typeface="Times New Roman" pitchFamily="18" charset="0"/>
                <a:cs typeface="Times New Roman" pitchFamily="18" charset="0"/>
              </a:rPr>
              <a:t>nghệ vào cuộc sống, nâng cao năng suất sản xuất</a:t>
            </a:r>
            <a:r>
              <a:rPr lang="vi-VN" sz="3200" b="1" smtClean="0">
                <a:latin typeface="Times New Roman" pitchFamily="18" charset="0"/>
                <a:cs typeface="Times New Roman" pitchFamily="18" charset="0"/>
              </a:rPr>
              <a:t>.</a:t>
            </a:r>
            <a:endParaRPr lang="en-US" sz="3200" b="1">
              <a:latin typeface="Times New Roman" pitchFamily="18" charset="0"/>
              <a:cs typeface="Times New Roman" pitchFamily="18" charset="0"/>
            </a:endParaRPr>
          </a:p>
        </p:txBody>
      </p:sp>
    </p:spTree>
    <p:extLst>
      <p:ext uri="{BB962C8B-B14F-4D97-AF65-F5344CB8AC3E}">
        <p14:creationId xmlns:p14="http://schemas.microsoft.com/office/powerpoint/2010/main" val="12333163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95014" y="374900"/>
            <a:ext cx="11605577" cy="6108200"/>
            <a:chOff x="73335" y="677511"/>
            <a:chExt cx="9898952" cy="5478036"/>
          </a:xfrm>
        </p:grpSpPr>
        <p:grpSp>
          <p:nvGrpSpPr>
            <p:cNvPr id="5" name="Group 4"/>
            <p:cNvGrpSpPr/>
            <p:nvPr/>
          </p:nvGrpSpPr>
          <p:grpSpPr>
            <a:xfrm>
              <a:off x="285750" y="677511"/>
              <a:ext cx="8663937" cy="5478036"/>
              <a:chOff x="285750" y="677511"/>
              <a:chExt cx="8663937" cy="5478036"/>
            </a:xfrm>
          </p:grpSpPr>
          <p:grpSp>
            <p:nvGrpSpPr>
              <p:cNvPr id="14" name="Group 13"/>
              <p:cNvGrpSpPr/>
              <p:nvPr/>
            </p:nvGrpSpPr>
            <p:grpSpPr>
              <a:xfrm>
                <a:off x="285750" y="2133600"/>
                <a:ext cx="1724025" cy="2816307"/>
                <a:chOff x="285750" y="2133600"/>
                <a:chExt cx="1724025" cy="2816307"/>
              </a:xfrm>
            </p:grpSpPr>
            <p:cxnSp>
              <p:nvCxnSpPr>
                <p:cNvPr id="27" name="Straight Connector 26"/>
                <p:cNvCxnSpPr/>
                <p:nvPr/>
              </p:nvCxnSpPr>
              <p:spPr>
                <a:xfrm>
                  <a:off x="285750" y="2133600"/>
                  <a:ext cx="1656312" cy="0"/>
                </a:xfrm>
                <a:prstGeom prst="line">
                  <a:avLst/>
                </a:prstGeom>
                <a:ln w="76200" cmpd="thickThin">
                  <a:solidFill>
                    <a:srgbClr val="FABB05"/>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85750" y="3072369"/>
                  <a:ext cx="1285352" cy="0"/>
                </a:xfrm>
                <a:prstGeom prst="line">
                  <a:avLst/>
                </a:prstGeom>
                <a:ln w="76200" cmpd="thickThin">
                  <a:solidFill>
                    <a:srgbClr val="FABB05"/>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85750" y="4011138"/>
                  <a:ext cx="1285352" cy="0"/>
                </a:xfrm>
                <a:prstGeom prst="line">
                  <a:avLst/>
                </a:prstGeom>
                <a:ln w="76200" cmpd="thickThin">
                  <a:solidFill>
                    <a:srgbClr val="FABB0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85750" y="4949907"/>
                  <a:ext cx="1724025" cy="0"/>
                </a:xfrm>
                <a:prstGeom prst="line">
                  <a:avLst/>
                </a:prstGeom>
                <a:ln w="76200" cmpd="thickThin">
                  <a:solidFill>
                    <a:srgbClr val="FABB05"/>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flipH="1">
                <a:off x="7225662" y="2133600"/>
                <a:ext cx="1724025" cy="2816307"/>
                <a:chOff x="285750" y="2133600"/>
                <a:chExt cx="1724025" cy="2816307"/>
              </a:xfrm>
            </p:grpSpPr>
            <p:cxnSp>
              <p:nvCxnSpPr>
                <p:cNvPr id="23" name="Straight Connector 22"/>
                <p:cNvCxnSpPr/>
                <p:nvPr/>
              </p:nvCxnSpPr>
              <p:spPr>
                <a:xfrm>
                  <a:off x="285750" y="2133600"/>
                  <a:ext cx="1656312" cy="0"/>
                </a:xfrm>
                <a:prstGeom prst="line">
                  <a:avLst/>
                </a:prstGeom>
                <a:ln w="76200" cmpd="thickThin">
                  <a:solidFill>
                    <a:srgbClr val="FABB0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85750" y="3072369"/>
                  <a:ext cx="1285352" cy="0"/>
                </a:xfrm>
                <a:prstGeom prst="line">
                  <a:avLst/>
                </a:prstGeom>
                <a:ln w="76200" cmpd="thickThin">
                  <a:solidFill>
                    <a:srgbClr val="FABB0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85750" y="4011138"/>
                  <a:ext cx="1285352" cy="0"/>
                </a:xfrm>
                <a:prstGeom prst="line">
                  <a:avLst/>
                </a:prstGeom>
                <a:ln w="76200" cmpd="thickThin">
                  <a:solidFill>
                    <a:srgbClr val="FABB05"/>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85750" y="4949907"/>
                  <a:ext cx="1724025" cy="0"/>
                </a:xfrm>
                <a:prstGeom prst="line">
                  <a:avLst/>
                </a:prstGeom>
                <a:ln w="76200" cmpd="thickThin">
                  <a:solidFill>
                    <a:srgbClr val="FABB05"/>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1429788" y="677511"/>
                <a:ext cx="6517175" cy="5478036"/>
                <a:chOff x="1429788" y="677511"/>
                <a:chExt cx="6517175" cy="5478036"/>
              </a:xfrm>
            </p:grpSpPr>
            <p:sp>
              <p:nvSpPr>
                <p:cNvPr id="17" name="Pie 16"/>
                <p:cNvSpPr/>
                <p:nvPr/>
              </p:nvSpPr>
              <p:spPr>
                <a:xfrm flipH="1">
                  <a:off x="1429788" y="677511"/>
                  <a:ext cx="6375861" cy="5478036"/>
                </a:xfrm>
                <a:prstGeom prst="pie">
                  <a:avLst>
                    <a:gd name="adj1" fmla="val 8603100"/>
                    <a:gd name="adj2" fmla="val 12751808"/>
                  </a:avLst>
                </a:prstGeom>
                <a:solidFill>
                  <a:srgbClr val="E94235"/>
                </a:solidFill>
                <a:ln>
                  <a:solidFill>
                    <a:srgbClr val="E9423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a:solidFill>
                      <a:schemeClr val="tx1"/>
                    </a:solidFill>
                    <a:latin typeface="Times New Roman" pitchFamily="18" charset="0"/>
                    <a:cs typeface="Times New Roman" pitchFamily="18" charset="0"/>
                  </a:endParaRPr>
                </a:p>
              </p:txBody>
            </p:sp>
            <p:grpSp>
              <p:nvGrpSpPr>
                <p:cNvPr id="18" name="Group 17"/>
                <p:cNvGrpSpPr/>
                <p:nvPr/>
              </p:nvGrpSpPr>
              <p:grpSpPr>
                <a:xfrm>
                  <a:off x="1429788" y="677511"/>
                  <a:ext cx="6517175" cy="5478036"/>
                  <a:chOff x="1429788" y="677511"/>
                  <a:chExt cx="6517175" cy="5478036"/>
                </a:xfrm>
              </p:grpSpPr>
              <p:sp>
                <p:nvSpPr>
                  <p:cNvPr id="19" name="Pie 18"/>
                  <p:cNvSpPr/>
                  <p:nvPr/>
                </p:nvSpPr>
                <p:spPr>
                  <a:xfrm>
                    <a:off x="1429788" y="677511"/>
                    <a:ext cx="6375861" cy="5478036"/>
                  </a:xfrm>
                  <a:prstGeom prst="pie">
                    <a:avLst>
                      <a:gd name="adj1" fmla="val 8603100"/>
                      <a:gd name="adj2" fmla="val 12751808"/>
                    </a:avLst>
                  </a:prstGeom>
                  <a:solidFill>
                    <a:srgbClr val="34A853"/>
                  </a:solidFill>
                  <a:ln>
                    <a:solidFill>
                      <a:srgbClr val="34A85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a:solidFill>
                        <a:schemeClr val="tx1"/>
                      </a:solidFill>
                      <a:latin typeface="Times New Roman" pitchFamily="18" charset="0"/>
                      <a:cs typeface="Times New Roman" pitchFamily="18" charset="0"/>
                    </a:endParaRPr>
                  </a:p>
                </p:txBody>
              </p:sp>
              <p:sp>
                <p:nvSpPr>
                  <p:cNvPr id="20" name="TextBox 19"/>
                  <p:cNvSpPr txBox="1"/>
                  <p:nvPr/>
                </p:nvSpPr>
                <p:spPr>
                  <a:xfrm>
                    <a:off x="1571102" y="3154919"/>
                    <a:ext cx="1812175" cy="469241"/>
                  </a:xfrm>
                  <a:prstGeom prst="rect">
                    <a:avLst/>
                  </a:prstGeom>
                  <a:noFill/>
                </p:spPr>
                <p:txBody>
                  <a:bodyPr wrap="square" rtlCol="0">
                    <a:spAutoFit/>
                  </a:bodyPr>
                  <a:lstStyle/>
                  <a:p>
                    <a:r>
                      <a:rPr lang="en-US" sz="2800" b="1">
                        <a:latin typeface="Times New Roman" pitchFamily="18" charset="0"/>
                        <a:cs typeface="Times New Roman" pitchFamily="18" charset="0"/>
                      </a:rPr>
                      <a:t>TRI THỨC</a:t>
                    </a:r>
                  </a:p>
                </p:txBody>
              </p:sp>
              <p:sp>
                <p:nvSpPr>
                  <p:cNvPr id="21" name="Oval 20"/>
                  <p:cNvSpPr/>
                  <p:nvPr/>
                </p:nvSpPr>
                <p:spPr>
                  <a:xfrm>
                    <a:off x="3283525" y="2011679"/>
                    <a:ext cx="2809701" cy="2809701"/>
                  </a:xfrm>
                  <a:prstGeom prst="ellipse">
                    <a:avLst/>
                  </a:prstGeom>
                  <a:solidFill>
                    <a:srgbClr val="4285F4"/>
                  </a:solidFill>
                  <a:ln w="57150">
                    <a:solidFill>
                      <a:srgbClr val="4285F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a:solidFill>
                          <a:schemeClr val="tx1"/>
                        </a:solidFill>
                        <a:latin typeface="Times New Roman" pitchFamily="18" charset="0"/>
                        <a:cs typeface="Times New Roman" pitchFamily="18" charset="0"/>
                      </a:rPr>
                      <a:t>KHTN</a:t>
                    </a:r>
                  </a:p>
                </p:txBody>
              </p:sp>
              <p:sp>
                <p:nvSpPr>
                  <p:cNvPr id="22" name="TextBox 21"/>
                  <p:cNvSpPr txBox="1"/>
                  <p:nvPr/>
                </p:nvSpPr>
                <p:spPr>
                  <a:xfrm>
                    <a:off x="5984290" y="3154919"/>
                    <a:ext cx="1962673" cy="469241"/>
                  </a:xfrm>
                  <a:prstGeom prst="rect">
                    <a:avLst/>
                  </a:prstGeom>
                  <a:noFill/>
                </p:spPr>
                <p:txBody>
                  <a:bodyPr wrap="square" rtlCol="0">
                    <a:spAutoFit/>
                  </a:bodyPr>
                  <a:lstStyle/>
                  <a:p>
                    <a:r>
                      <a:rPr lang="en-US" sz="2800" b="1">
                        <a:latin typeface="Times New Roman" pitchFamily="18" charset="0"/>
                        <a:cs typeface="Times New Roman" pitchFamily="18" charset="0"/>
                      </a:rPr>
                      <a:t>ỨNG DỤNG</a:t>
                    </a:r>
                  </a:p>
                </p:txBody>
              </p:sp>
            </p:grpSp>
          </p:grpSp>
        </p:grpSp>
        <p:sp>
          <p:nvSpPr>
            <p:cNvPr id="6" name="TextBox 5"/>
            <p:cNvSpPr txBox="1"/>
            <p:nvPr/>
          </p:nvSpPr>
          <p:spPr>
            <a:xfrm>
              <a:off x="276225" y="1704974"/>
              <a:ext cx="1153563" cy="469241"/>
            </a:xfrm>
            <a:prstGeom prst="rect">
              <a:avLst/>
            </a:prstGeom>
            <a:noFill/>
          </p:spPr>
          <p:txBody>
            <a:bodyPr wrap="square" rtlCol="0">
              <a:spAutoFit/>
            </a:bodyPr>
            <a:lstStyle/>
            <a:p>
              <a:pPr algn="ctr"/>
              <a:r>
                <a:rPr lang="en-US" sz="2800" b="1" err="1">
                  <a:latin typeface="Times New Roman" pitchFamily="18" charset="0"/>
                  <a:cs typeface="Times New Roman" pitchFamily="18" charset="0"/>
                </a:rPr>
                <a:t>Vật</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lí</a:t>
              </a:r>
              <a:endParaRPr lang="en-US" sz="2800" b="1">
                <a:latin typeface="Times New Roman" pitchFamily="18" charset="0"/>
                <a:cs typeface="Times New Roman" pitchFamily="18" charset="0"/>
              </a:endParaRPr>
            </a:p>
          </p:txBody>
        </p:sp>
        <p:sp>
          <p:nvSpPr>
            <p:cNvPr id="7" name="TextBox 6"/>
            <p:cNvSpPr txBox="1"/>
            <p:nvPr/>
          </p:nvSpPr>
          <p:spPr>
            <a:xfrm>
              <a:off x="122521" y="2646273"/>
              <a:ext cx="1533525" cy="469241"/>
            </a:xfrm>
            <a:prstGeom prst="rect">
              <a:avLst/>
            </a:prstGeom>
            <a:noFill/>
          </p:spPr>
          <p:txBody>
            <a:bodyPr wrap="square" rtlCol="0">
              <a:spAutoFit/>
            </a:bodyPr>
            <a:lstStyle/>
            <a:p>
              <a:pPr algn="ctr"/>
              <a:r>
                <a:rPr lang="en-US" sz="2800" b="1" err="1">
                  <a:latin typeface="Times New Roman" pitchFamily="18" charset="0"/>
                  <a:cs typeface="Times New Roman" pitchFamily="18" charset="0"/>
                </a:rPr>
                <a:t>Hóa</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học</a:t>
              </a:r>
              <a:endParaRPr lang="en-US" sz="2800" b="1">
                <a:latin typeface="Times New Roman" pitchFamily="18" charset="0"/>
                <a:cs typeface="Times New Roman" pitchFamily="18" charset="0"/>
              </a:endParaRPr>
            </a:p>
          </p:txBody>
        </p:sp>
        <p:sp>
          <p:nvSpPr>
            <p:cNvPr id="8" name="TextBox 7"/>
            <p:cNvSpPr txBox="1"/>
            <p:nvPr/>
          </p:nvSpPr>
          <p:spPr>
            <a:xfrm>
              <a:off x="86243" y="3589690"/>
              <a:ext cx="1533525" cy="469241"/>
            </a:xfrm>
            <a:prstGeom prst="rect">
              <a:avLst/>
            </a:prstGeom>
            <a:noFill/>
          </p:spPr>
          <p:txBody>
            <a:bodyPr wrap="square" rtlCol="0">
              <a:spAutoFit/>
            </a:bodyPr>
            <a:lstStyle/>
            <a:p>
              <a:pPr algn="ctr"/>
              <a:r>
                <a:rPr lang="en-US" sz="2800" b="1" err="1">
                  <a:latin typeface="Times New Roman" pitchFamily="18" charset="0"/>
                  <a:cs typeface="Times New Roman" pitchFamily="18" charset="0"/>
                </a:rPr>
                <a:t>Sinh</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học</a:t>
              </a:r>
              <a:endParaRPr lang="en-US" sz="2800" b="1">
                <a:latin typeface="Times New Roman" pitchFamily="18" charset="0"/>
                <a:cs typeface="Times New Roman" pitchFamily="18" charset="0"/>
              </a:endParaRPr>
            </a:p>
          </p:txBody>
        </p:sp>
        <p:sp>
          <p:nvSpPr>
            <p:cNvPr id="9" name="TextBox 8"/>
            <p:cNvSpPr txBox="1"/>
            <p:nvPr/>
          </p:nvSpPr>
          <p:spPr>
            <a:xfrm>
              <a:off x="73335" y="4472803"/>
              <a:ext cx="1887254" cy="469241"/>
            </a:xfrm>
            <a:prstGeom prst="rect">
              <a:avLst/>
            </a:prstGeom>
            <a:noFill/>
          </p:spPr>
          <p:txBody>
            <a:bodyPr wrap="square" rtlCol="0">
              <a:spAutoFit/>
            </a:bodyPr>
            <a:lstStyle/>
            <a:p>
              <a:pPr algn="ctr"/>
              <a:r>
                <a:rPr lang="en-US" sz="2800" b="1">
                  <a:latin typeface="Times New Roman" pitchFamily="18" charset="0"/>
                  <a:cs typeface="Times New Roman" pitchFamily="18" charset="0"/>
                </a:rPr>
                <a:t>Trái Đất,…</a:t>
              </a:r>
            </a:p>
          </p:txBody>
        </p:sp>
        <p:sp>
          <p:nvSpPr>
            <p:cNvPr id="10" name="TextBox 9"/>
            <p:cNvSpPr txBox="1"/>
            <p:nvPr/>
          </p:nvSpPr>
          <p:spPr>
            <a:xfrm>
              <a:off x="7461238" y="2646274"/>
              <a:ext cx="1845773" cy="469241"/>
            </a:xfrm>
            <a:prstGeom prst="rect">
              <a:avLst/>
            </a:prstGeom>
            <a:noFill/>
          </p:spPr>
          <p:txBody>
            <a:bodyPr wrap="square" rtlCol="0">
              <a:spAutoFit/>
            </a:bodyPr>
            <a:lstStyle/>
            <a:p>
              <a:pPr algn="ctr"/>
              <a:r>
                <a:rPr lang="en-US" sz="2800" b="1" err="1">
                  <a:latin typeface="Times New Roman" pitchFamily="18" charset="0"/>
                  <a:cs typeface="Times New Roman" pitchFamily="18" charset="0"/>
                </a:rPr>
                <a:t>Sản</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xuất</a:t>
              </a:r>
              <a:endParaRPr lang="en-US" sz="2800" b="1">
                <a:latin typeface="Times New Roman" pitchFamily="18" charset="0"/>
                <a:cs typeface="Times New Roman" pitchFamily="18" charset="0"/>
              </a:endParaRPr>
            </a:p>
          </p:txBody>
        </p:sp>
        <p:sp>
          <p:nvSpPr>
            <p:cNvPr id="11" name="TextBox 10"/>
            <p:cNvSpPr txBox="1"/>
            <p:nvPr/>
          </p:nvSpPr>
          <p:spPr>
            <a:xfrm>
              <a:off x="7397240" y="4471065"/>
              <a:ext cx="2575047" cy="469241"/>
            </a:xfrm>
            <a:prstGeom prst="rect">
              <a:avLst/>
            </a:prstGeom>
            <a:noFill/>
          </p:spPr>
          <p:txBody>
            <a:bodyPr wrap="square" rtlCol="0">
              <a:spAutoFit/>
            </a:bodyPr>
            <a:lstStyle/>
            <a:p>
              <a:pPr algn="ctr"/>
              <a:r>
                <a:rPr lang="en-US" sz="2800" b="1" err="1">
                  <a:latin typeface="Times New Roman" pitchFamily="18" charset="0"/>
                  <a:cs typeface="Times New Roman" pitchFamily="18" charset="0"/>
                </a:rPr>
                <a:t>Môi</a:t>
              </a:r>
              <a:r>
                <a:rPr lang="en-US" sz="2800" b="1">
                  <a:latin typeface="Times New Roman" pitchFamily="18" charset="0"/>
                  <a:cs typeface="Times New Roman" pitchFamily="18" charset="0"/>
                </a:rPr>
                <a:t> trường,…</a:t>
              </a:r>
            </a:p>
          </p:txBody>
        </p:sp>
        <p:sp>
          <p:nvSpPr>
            <p:cNvPr id="12" name="TextBox 11"/>
            <p:cNvSpPr txBox="1"/>
            <p:nvPr/>
          </p:nvSpPr>
          <p:spPr>
            <a:xfrm>
              <a:off x="7878103" y="3502493"/>
              <a:ext cx="1356453" cy="469241"/>
            </a:xfrm>
            <a:prstGeom prst="rect">
              <a:avLst/>
            </a:prstGeom>
            <a:noFill/>
          </p:spPr>
          <p:txBody>
            <a:bodyPr wrap="square" rtlCol="0">
              <a:spAutoFit/>
            </a:bodyPr>
            <a:lstStyle/>
            <a:p>
              <a:pPr algn="ctr"/>
              <a:r>
                <a:rPr lang="en-US" sz="2800" b="1">
                  <a:latin typeface="Times New Roman" pitchFamily="18" charset="0"/>
                  <a:cs typeface="Times New Roman" pitchFamily="18" charset="0"/>
                </a:rPr>
                <a:t>Y </a:t>
              </a:r>
              <a:r>
                <a:rPr lang="en-US" sz="2800" b="1" err="1">
                  <a:latin typeface="Times New Roman" pitchFamily="18" charset="0"/>
                  <a:cs typeface="Times New Roman" pitchFamily="18" charset="0"/>
                </a:rPr>
                <a:t>tế</a:t>
              </a:r>
              <a:endParaRPr lang="en-US" sz="2800" b="1">
                <a:latin typeface="Times New Roman" pitchFamily="18" charset="0"/>
                <a:cs typeface="Times New Roman" pitchFamily="18" charset="0"/>
              </a:endParaRPr>
            </a:p>
          </p:txBody>
        </p:sp>
        <p:sp>
          <p:nvSpPr>
            <p:cNvPr id="13" name="TextBox 12"/>
            <p:cNvSpPr txBox="1"/>
            <p:nvPr/>
          </p:nvSpPr>
          <p:spPr>
            <a:xfrm>
              <a:off x="7311973" y="1704974"/>
              <a:ext cx="2056833" cy="469241"/>
            </a:xfrm>
            <a:prstGeom prst="rect">
              <a:avLst/>
            </a:prstGeom>
            <a:noFill/>
          </p:spPr>
          <p:txBody>
            <a:bodyPr wrap="square" rtlCol="0">
              <a:spAutoFit/>
            </a:bodyPr>
            <a:lstStyle/>
            <a:p>
              <a:pPr algn="ctr"/>
              <a:r>
                <a:rPr lang="en-US" sz="2800" b="1" err="1">
                  <a:latin typeface="Times New Roman" pitchFamily="18" charset="0"/>
                  <a:cs typeface="Times New Roman" pitchFamily="18" charset="0"/>
                </a:rPr>
                <a:t>Kinh</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doanh</a:t>
              </a:r>
              <a:endParaRPr lang="en-US" sz="2800" b="1">
                <a:latin typeface="Times New Roman" pitchFamily="18" charset="0"/>
                <a:cs typeface="Times New Roman" pitchFamily="18" charset="0"/>
              </a:endParaRPr>
            </a:p>
          </p:txBody>
        </p:sp>
      </p:grpSp>
    </p:spTree>
    <p:extLst>
      <p:ext uri="{BB962C8B-B14F-4D97-AF65-F5344CB8AC3E}">
        <p14:creationId xmlns:p14="http://schemas.microsoft.com/office/powerpoint/2010/main" val="9603192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2936" y="479917"/>
            <a:ext cx="8752936" cy="1490729"/>
          </a:xfrm>
          <a:prstGeom prst="rect">
            <a:avLst/>
          </a:prstGeom>
        </p:spPr>
        <p:txBody>
          <a:bodyPr wrap="square">
            <a:spAutoFit/>
          </a:bodyPr>
          <a:lstStyle/>
          <a:p>
            <a:pPr>
              <a:lnSpc>
                <a:spcPct val="150000"/>
              </a:lnSpc>
            </a:pPr>
            <a:r>
              <a:rPr lang="vi-VN" sz="3200">
                <a:latin typeface="+mj-lt"/>
                <a:cs typeface="Times New Roman" pitchFamily="18" charset="0"/>
              </a:rPr>
              <a:t>Em hãy kể tên một số hoạt động trong thực tế có đóng góp vai trò của khoa học tự nhiên</a:t>
            </a:r>
            <a:r>
              <a:rPr lang="vi-VN" sz="3200" smtClean="0">
                <a:latin typeface="+mj-lt"/>
                <a:cs typeface="Times New Roman" pitchFamily="18" charset="0"/>
              </a:rPr>
              <a:t>.</a:t>
            </a:r>
            <a:endParaRPr lang="en-US" sz="3200">
              <a:latin typeface="+mj-lt"/>
              <a:cs typeface="Times New Roman" pitchFamily="18" charset="0"/>
            </a:endParaRPr>
          </a:p>
        </p:txBody>
      </p:sp>
      <p:sp>
        <p:nvSpPr>
          <p:cNvPr id="5" name="Rectangle 4"/>
          <p:cNvSpPr/>
          <p:nvPr/>
        </p:nvSpPr>
        <p:spPr>
          <a:xfrm>
            <a:off x="1495244" y="2428533"/>
            <a:ext cx="6337541" cy="584775"/>
          </a:xfrm>
          <a:prstGeom prst="rect">
            <a:avLst/>
          </a:prstGeom>
        </p:spPr>
        <p:txBody>
          <a:bodyPr wrap="square">
            <a:spAutoFit/>
          </a:bodyPr>
          <a:lstStyle/>
          <a:p>
            <a:r>
              <a:rPr lang="vi-VN" sz="3200" b="1">
                <a:latin typeface="+mj-lt"/>
              </a:rPr>
              <a:t>Tưới nước bằng hệ thống tự </a:t>
            </a:r>
            <a:r>
              <a:rPr lang="vi-VN" sz="3200" b="1" smtClean="0">
                <a:latin typeface="+mj-lt"/>
              </a:rPr>
              <a:t>động</a:t>
            </a:r>
            <a:endParaRPr lang="en-US" sz="3200" b="1">
              <a:latin typeface="+mj-lt"/>
            </a:endParaRPr>
          </a:p>
        </p:txBody>
      </p:sp>
      <p:sp>
        <p:nvSpPr>
          <p:cNvPr id="6" name="Rectangle 5"/>
          <p:cNvSpPr/>
          <p:nvPr/>
        </p:nvSpPr>
        <p:spPr>
          <a:xfrm>
            <a:off x="1495244" y="3246107"/>
            <a:ext cx="6337541" cy="584775"/>
          </a:xfrm>
          <a:prstGeom prst="rect">
            <a:avLst/>
          </a:prstGeom>
        </p:spPr>
        <p:txBody>
          <a:bodyPr wrap="square">
            <a:spAutoFit/>
          </a:bodyPr>
          <a:lstStyle/>
          <a:p>
            <a:r>
              <a:rPr lang="en-US" sz="3200" b="1">
                <a:latin typeface="+mj-lt"/>
              </a:rPr>
              <a:t>T</a:t>
            </a:r>
            <a:r>
              <a:rPr lang="vi-VN" sz="3200" b="1" smtClean="0">
                <a:latin typeface="+mj-lt"/>
              </a:rPr>
              <a:t>ìm </a:t>
            </a:r>
            <a:r>
              <a:rPr lang="vi-VN" sz="3200" b="1">
                <a:latin typeface="+mj-lt"/>
              </a:rPr>
              <a:t>hiểu thông tin qua </a:t>
            </a:r>
            <a:r>
              <a:rPr lang="vi-VN" sz="3200" b="1" smtClean="0">
                <a:latin typeface="+mj-lt"/>
              </a:rPr>
              <a:t>internet</a:t>
            </a:r>
            <a:endParaRPr lang="en-US" sz="3200" b="1">
              <a:latin typeface="+mj-lt"/>
            </a:endParaRPr>
          </a:p>
        </p:txBody>
      </p:sp>
      <p:sp>
        <p:nvSpPr>
          <p:cNvPr id="7" name="Rectangle 6"/>
          <p:cNvSpPr/>
          <p:nvPr/>
        </p:nvSpPr>
        <p:spPr>
          <a:xfrm>
            <a:off x="1495244" y="4141433"/>
            <a:ext cx="9770853" cy="584775"/>
          </a:xfrm>
          <a:prstGeom prst="rect">
            <a:avLst/>
          </a:prstGeom>
        </p:spPr>
        <p:txBody>
          <a:bodyPr wrap="square">
            <a:spAutoFit/>
          </a:bodyPr>
          <a:lstStyle/>
          <a:p>
            <a:r>
              <a:rPr lang="en-US" sz="3200" b="1">
                <a:latin typeface="Times New Roman" pitchFamily="18" charset="0"/>
                <a:cs typeface="Times New Roman" pitchFamily="18" charset="0"/>
              </a:rPr>
              <a:t>D</a:t>
            </a:r>
            <a:r>
              <a:rPr lang="vi-VN" sz="3200" b="1" smtClean="0">
                <a:latin typeface="Times New Roman" pitchFamily="18" charset="0"/>
                <a:cs typeface="Times New Roman" pitchFamily="18" charset="0"/>
              </a:rPr>
              <a:t>i </a:t>
            </a:r>
            <a:r>
              <a:rPr lang="vi-VN" sz="3200" b="1">
                <a:latin typeface="Times New Roman" pitchFamily="18" charset="0"/>
                <a:cs typeface="Times New Roman" pitchFamily="18" charset="0"/>
              </a:rPr>
              <a:t>chuyển bằng các phương tiện giao </a:t>
            </a:r>
            <a:r>
              <a:rPr lang="vi-VN" sz="3200" b="1" smtClean="0">
                <a:latin typeface="Times New Roman" pitchFamily="18" charset="0"/>
                <a:cs typeface="Times New Roman" pitchFamily="18" charset="0"/>
              </a:rPr>
              <a:t>thông</a:t>
            </a:r>
            <a:r>
              <a:rPr lang="en-US" sz="3200" b="1" smtClean="0">
                <a:latin typeface="Times New Roman" pitchFamily="18" charset="0"/>
                <a:cs typeface="Times New Roman" pitchFamily="18" charset="0"/>
              </a:rPr>
              <a:t>: máy bay</a:t>
            </a:r>
            <a:endParaRPr lang="en-US" sz="3200" b="1">
              <a:latin typeface="Times New Roman" pitchFamily="18" charset="0"/>
              <a:cs typeface="Times New Roman" pitchFamily="18" charset="0"/>
            </a:endParaRPr>
          </a:p>
        </p:txBody>
      </p:sp>
    </p:spTree>
    <p:extLst>
      <p:ext uri="{BB962C8B-B14F-4D97-AF65-F5344CB8AC3E}">
        <p14:creationId xmlns:p14="http://schemas.microsoft.com/office/powerpoint/2010/main" val="272967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AutoShape 2" descr="Ô nhiễm môi trường là gì? Các biện pháp bảo vệ môi trường hiệu quả"/>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Ô nhiễm môi trường là gì? Các biện pháp bảo vệ môi trường hiệu quả"/>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Ô nhiễm môi trường là gì? Các biện pháp bảo vệ môi trường hiệu quả"/>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33859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749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
          <p:cNvSpPr>
            <a:spLocks noChangeArrowheads="1"/>
          </p:cNvSpPr>
          <p:nvPr/>
        </p:nvSpPr>
        <p:spPr bwMode="auto">
          <a:xfrm>
            <a:off x="918152" y="4006674"/>
            <a:ext cx="1083102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vi-VN" sz="3200" b="1">
                <a:solidFill>
                  <a:srgbClr val="0000CC"/>
                </a:solidFill>
                <a:latin typeface="Times New Roman" pitchFamily="18" charset="0"/>
                <a:cs typeface="Times New Roman" pitchFamily="18" charset="0"/>
              </a:rPr>
              <a:t>C. Sản xuất muối ăn từ nước biển bằng phương pháp phơi cát.</a:t>
            </a:r>
          </a:p>
        </p:txBody>
      </p:sp>
      <p:sp>
        <p:nvSpPr>
          <p:cNvPr id="2052" name="Rectangle 1"/>
          <p:cNvSpPr>
            <a:spLocks noChangeArrowheads="1"/>
          </p:cNvSpPr>
          <p:nvPr/>
        </p:nvSpPr>
        <p:spPr bwMode="auto">
          <a:xfrm>
            <a:off x="806126" y="654293"/>
            <a:ext cx="10261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b="1" smtClean="0">
                <a:solidFill>
                  <a:srgbClr val="0000CC"/>
                </a:solidFill>
                <a:latin typeface="Times New Roman" pitchFamily="18" charset="0"/>
                <a:cs typeface="Times New Roman" pitchFamily="18" charset="0"/>
              </a:rPr>
              <a:t>Bài 1/ 7: </a:t>
            </a:r>
            <a:r>
              <a:rPr lang="vi-VN" sz="3200" b="1" smtClean="0">
                <a:solidFill>
                  <a:srgbClr val="0000CC"/>
                </a:solidFill>
                <a:latin typeface="Times New Roman" pitchFamily="18" charset="0"/>
                <a:cs typeface="Times New Roman" pitchFamily="18" charset="0"/>
              </a:rPr>
              <a:t>Hoạt </a:t>
            </a:r>
            <a:r>
              <a:rPr lang="vi-VN" sz="3200" b="1">
                <a:solidFill>
                  <a:srgbClr val="0000CC"/>
                </a:solidFill>
                <a:latin typeface="Times New Roman" pitchFamily="18" charset="0"/>
                <a:cs typeface="Times New Roman" pitchFamily="18" charset="0"/>
              </a:rPr>
              <a:t>động nào sau đây của con người là hoạt động nghiên cứu khoa học?</a:t>
            </a:r>
          </a:p>
        </p:txBody>
      </p:sp>
      <p:sp>
        <p:nvSpPr>
          <p:cNvPr id="2053" name="Rectangle 1"/>
          <p:cNvSpPr>
            <a:spLocks noChangeArrowheads="1"/>
          </p:cNvSpPr>
          <p:nvPr/>
        </p:nvSpPr>
        <p:spPr bwMode="auto">
          <a:xfrm>
            <a:off x="918152" y="2913392"/>
            <a:ext cx="1052047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vi-VN" sz="3200" b="1">
                <a:solidFill>
                  <a:srgbClr val="0000CC"/>
                </a:solidFill>
                <a:latin typeface="Times New Roman" pitchFamily="18" charset="0"/>
                <a:cs typeface="Times New Roman" pitchFamily="18" charset="0"/>
              </a:rPr>
              <a:t>B. Nghiên cứu vaccine phòng chống virus corona trong phòng thí nghiệm.</a:t>
            </a:r>
          </a:p>
        </p:txBody>
      </p:sp>
      <p:sp>
        <p:nvSpPr>
          <p:cNvPr id="7" name="Rectangle 1"/>
          <p:cNvSpPr>
            <a:spLocks noChangeArrowheads="1"/>
          </p:cNvSpPr>
          <p:nvPr/>
        </p:nvSpPr>
        <p:spPr bwMode="auto">
          <a:xfrm>
            <a:off x="976108" y="5071362"/>
            <a:ext cx="8686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vi-VN" sz="3200" b="1">
                <a:solidFill>
                  <a:srgbClr val="0000CC"/>
                </a:solidFill>
                <a:latin typeface="Times New Roman" pitchFamily="18" charset="0"/>
                <a:cs typeface="Times New Roman" pitchFamily="18" charset="0"/>
              </a:rPr>
              <a:t>D. Vận hành nhà máy thuỷ điện để sản xuất điện.</a:t>
            </a:r>
          </a:p>
        </p:txBody>
      </p:sp>
      <p:sp>
        <p:nvSpPr>
          <p:cNvPr id="8" name="Rectangle 1"/>
          <p:cNvSpPr>
            <a:spLocks noChangeArrowheads="1"/>
          </p:cNvSpPr>
          <p:nvPr/>
        </p:nvSpPr>
        <p:spPr bwMode="auto">
          <a:xfrm>
            <a:off x="976108" y="2098835"/>
            <a:ext cx="10091618"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vi-VN" sz="3200" b="1">
                <a:solidFill>
                  <a:srgbClr val="0000CC"/>
                </a:solidFill>
                <a:latin typeface="Times New Roman" pitchFamily="18" charset="0"/>
                <a:cs typeface="Times New Roman" pitchFamily="18" charset="0"/>
              </a:rPr>
              <a:t>A. Trồng hoa với quy mô lớn trong nhà </a:t>
            </a:r>
            <a:r>
              <a:rPr lang="vi-VN" sz="3200" b="1" smtClean="0">
                <a:solidFill>
                  <a:srgbClr val="0000CC"/>
                </a:solidFill>
                <a:latin typeface="Times New Roman" pitchFamily="18" charset="0"/>
                <a:cs typeface="Times New Roman" pitchFamily="18" charset="0"/>
              </a:rPr>
              <a:t>kính.</a:t>
            </a:r>
            <a:endParaRPr lang="en-US" sz="3200" b="1">
              <a:solidFill>
                <a:srgbClr val="0000CC"/>
              </a:solidFill>
              <a:latin typeface="Times New Roman" pitchFamily="18" charset="0"/>
              <a:cs typeface="Times New Roman" pitchFamily="18" charset="0"/>
            </a:endParaRPr>
          </a:p>
        </p:txBody>
      </p:sp>
      <p:sp>
        <p:nvSpPr>
          <p:cNvPr id="9" name="TextBox 17"/>
          <p:cNvSpPr txBox="1">
            <a:spLocks noChangeArrowheads="1"/>
          </p:cNvSpPr>
          <p:nvPr/>
        </p:nvSpPr>
        <p:spPr bwMode="auto">
          <a:xfrm>
            <a:off x="3634317" y="197823"/>
            <a:ext cx="238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200" b="1" smtClean="0">
                <a:solidFill>
                  <a:srgbClr val="FF0000"/>
                </a:solidFill>
                <a:latin typeface="Times New Roman" pitchFamily="18" charset="0"/>
                <a:cs typeface="Times New Roman" pitchFamily="18" charset="0"/>
              </a:rPr>
              <a:t>BÀI TẬP</a:t>
            </a:r>
            <a:endParaRPr lang="en-US" sz="32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74127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5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2731" y="857750"/>
            <a:ext cx="832478" cy="857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917655" y="975075"/>
            <a:ext cx="7606571" cy="1077218"/>
          </a:xfrm>
          <a:prstGeom prst="rect">
            <a:avLst/>
          </a:prstGeom>
          <a:noFill/>
        </p:spPr>
        <p:txBody>
          <a:bodyPr wrap="square" rtlCol="0">
            <a:spAutoFit/>
          </a:bodyPr>
          <a:lstStyle/>
          <a:p>
            <a:r>
              <a:rPr lang="en-US" sz="3200" b="1" smtClean="0">
                <a:latin typeface="Times New Roman" pitchFamily="18" charset="0"/>
                <a:cs typeface="Times New Roman" pitchFamily="18" charset="0"/>
              </a:rPr>
              <a:t>Khởi động, đặt vấn đề, gợi mở và tạo hứng thú vào bài học</a:t>
            </a:r>
            <a:endParaRPr lang="en-US" sz="3200" b="1">
              <a:latin typeface="Times New Roman" pitchFamily="18" charset="0"/>
              <a:cs typeface="Times New Roman" pitchFamily="18" charset="0"/>
            </a:endParaRPr>
          </a:p>
        </p:txBody>
      </p:sp>
      <p:sp>
        <p:nvSpPr>
          <p:cNvPr id="13" name="TextBox 12"/>
          <p:cNvSpPr txBox="1"/>
          <p:nvPr/>
        </p:nvSpPr>
        <p:spPr>
          <a:xfrm>
            <a:off x="3055676" y="2257867"/>
            <a:ext cx="7468550" cy="1569660"/>
          </a:xfrm>
          <a:prstGeom prst="rect">
            <a:avLst/>
          </a:prstGeom>
          <a:noFill/>
        </p:spPr>
        <p:txBody>
          <a:bodyPr wrap="square" rtlCol="0">
            <a:spAutoFit/>
          </a:bodyPr>
          <a:lstStyle/>
          <a:p>
            <a:r>
              <a:rPr lang="en-US" sz="3200" b="1" smtClean="0">
                <a:latin typeface="Times New Roman" pitchFamily="18" charset="0"/>
                <a:cs typeface="Times New Roman" pitchFamily="18" charset="0"/>
              </a:rPr>
              <a:t>Hoạt động hình thành kiến thức mới qua việc quan sát hình ảnh, thí nghiệm hoặc trải nghiệm thực tế</a:t>
            </a:r>
            <a:endParaRPr lang="en-US" sz="3200" b="1">
              <a:latin typeface="Times New Roman" pitchFamily="18" charset="0"/>
              <a:cs typeface="Times New Roman" pitchFamily="18" charset="0"/>
            </a:endParaRPr>
          </a:p>
        </p:txBody>
      </p:sp>
      <p:sp>
        <p:nvSpPr>
          <p:cNvPr id="14" name="TextBox 13"/>
          <p:cNvSpPr txBox="1"/>
          <p:nvPr/>
        </p:nvSpPr>
        <p:spPr>
          <a:xfrm>
            <a:off x="3146197" y="4119747"/>
            <a:ext cx="7378029" cy="584775"/>
          </a:xfrm>
          <a:prstGeom prst="rect">
            <a:avLst/>
          </a:prstGeom>
          <a:noFill/>
        </p:spPr>
        <p:txBody>
          <a:bodyPr wrap="square" rtlCol="0">
            <a:spAutoFit/>
          </a:bodyPr>
          <a:lstStyle/>
          <a:p>
            <a:r>
              <a:rPr lang="en-US" sz="3200" b="1" smtClean="0">
                <a:latin typeface="Times New Roman" pitchFamily="18" charset="0"/>
                <a:cs typeface="Times New Roman" pitchFamily="18" charset="0"/>
              </a:rPr>
              <a:t>Thảo luận để hình thành kiến thức mới</a:t>
            </a:r>
            <a:endParaRPr lang="en-US" sz="3200" b="1">
              <a:latin typeface="Times New Roman" pitchFamily="18" charset="0"/>
              <a:cs typeface="Times New Roman" pitchFamily="18" charset="0"/>
            </a:endParaRPr>
          </a:p>
        </p:txBody>
      </p:sp>
      <p:sp>
        <p:nvSpPr>
          <p:cNvPr id="15" name="TextBox 14"/>
          <p:cNvSpPr txBox="1"/>
          <p:nvPr/>
        </p:nvSpPr>
        <p:spPr>
          <a:xfrm>
            <a:off x="3287936" y="5443788"/>
            <a:ext cx="7460577" cy="584775"/>
          </a:xfrm>
          <a:prstGeom prst="rect">
            <a:avLst/>
          </a:prstGeom>
          <a:noFill/>
        </p:spPr>
        <p:txBody>
          <a:bodyPr wrap="square" rtlCol="0">
            <a:spAutoFit/>
          </a:bodyPr>
          <a:lstStyle/>
          <a:p>
            <a:r>
              <a:rPr lang="en-US" sz="3200" b="1" smtClean="0">
                <a:latin typeface="Times New Roman" pitchFamily="18" charset="0"/>
                <a:cs typeface="Times New Roman" pitchFamily="18" charset="0"/>
              </a:rPr>
              <a:t>Tóm tắt kiến thức trọng tâm</a:t>
            </a:r>
            <a:endParaRPr lang="en-US" sz="3200" b="1">
              <a:latin typeface="Times New Roman" pitchFamily="18" charset="0"/>
              <a:cs typeface="Times New Roman" pitchFamily="18" charset="0"/>
            </a:endParaRPr>
          </a:p>
        </p:txBody>
      </p:sp>
      <p:sp>
        <p:nvSpPr>
          <p:cNvPr id="17" name="TextBox 16"/>
          <p:cNvSpPr txBox="1"/>
          <p:nvPr/>
        </p:nvSpPr>
        <p:spPr>
          <a:xfrm>
            <a:off x="930380" y="205207"/>
            <a:ext cx="6187207" cy="584775"/>
          </a:xfrm>
          <a:prstGeom prst="rect">
            <a:avLst/>
          </a:prstGeom>
          <a:noFill/>
        </p:spPr>
        <p:txBody>
          <a:bodyPr wrap="square" rtlCol="0">
            <a:spAutoFit/>
          </a:bodyPr>
          <a:lstStyle/>
          <a:p>
            <a:r>
              <a:rPr lang="en-US" sz="3200" b="1" smtClean="0">
                <a:solidFill>
                  <a:srgbClr val="00B050"/>
                </a:solidFill>
                <a:latin typeface="Times New Roman" pitchFamily="18" charset="0"/>
                <a:cs typeface="Times New Roman" pitchFamily="18" charset="0"/>
              </a:rPr>
              <a:t>HƯỚNG DẪN SỬ DỤNG SÁCH</a:t>
            </a:r>
            <a:endParaRPr lang="en-US" sz="3200" b="1">
              <a:solidFill>
                <a:srgbClr val="00B050"/>
              </a:solidFill>
              <a:latin typeface="Times New Roman" pitchFamily="18" charset="0"/>
              <a:cs typeface="Times New Roman" pitchFamily="18" charset="0"/>
            </a:endParaRPr>
          </a:p>
        </p:txBody>
      </p:sp>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8879" y="2653022"/>
            <a:ext cx="1156330" cy="59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879" y="3831466"/>
            <a:ext cx="1133108" cy="1099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0388" y="5082800"/>
            <a:ext cx="1105454" cy="132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26701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027"/>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childTnLst>
        </p:cTn>
      </p:par>
    </p:tnLst>
    <p:bldLst>
      <p:bldP spid="4" grpId="0"/>
      <p:bldP spid="13" grpId="0"/>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
          <p:cNvSpPr>
            <a:spLocks noChangeArrowheads="1"/>
          </p:cNvSpPr>
          <p:nvPr/>
        </p:nvSpPr>
        <p:spPr bwMode="auto">
          <a:xfrm>
            <a:off x="1039088" y="4171066"/>
            <a:ext cx="73285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vi-VN" sz="3200" b="1">
                <a:solidFill>
                  <a:srgbClr val="0000CC"/>
                </a:solidFill>
                <a:latin typeface="Times New Roman" pitchFamily="18" charset="0"/>
                <a:cs typeface="Times New Roman" pitchFamily="18" charset="0"/>
              </a:rPr>
              <a:t>C. Lấy mẫu đất để phân loại đất trồng.</a:t>
            </a:r>
          </a:p>
        </p:txBody>
      </p:sp>
      <p:sp>
        <p:nvSpPr>
          <p:cNvPr id="2052" name="Rectangle 1"/>
          <p:cNvSpPr>
            <a:spLocks noChangeArrowheads="1"/>
          </p:cNvSpPr>
          <p:nvPr/>
        </p:nvSpPr>
        <p:spPr bwMode="auto">
          <a:xfrm>
            <a:off x="806126" y="1074986"/>
            <a:ext cx="10261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b="1" smtClean="0">
                <a:solidFill>
                  <a:srgbClr val="0000CC"/>
                </a:solidFill>
                <a:latin typeface="Times New Roman" pitchFamily="18" charset="0"/>
                <a:cs typeface="Times New Roman" pitchFamily="18" charset="0"/>
              </a:rPr>
              <a:t>Bài 2/7: </a:t>
            </a:r>
            <a:r>
              <a:rPr lang="vi-VN" sz="3200" b="1">
                <a:solidFill>
                  <a:srgbClr val="0000CC"/>
                </a:solidFill>
                <a:latin typeface="Times New Roman" pitchFamily="18" charset="0"/>
                <a:cs typeface="Times New Roman" pitchFamily="18" charset="0"/>
              </a:rPr>
              <a:t>Hoạt động nào sau đây của con người </a:t>
            </a:r>
            <a:r>
              <a:rPr lang="vi-VN" sz="3200" b="1">
                <a:solidFill>
                  <a:srgbClr val="FF0000"/>
                </a:solidFill>
                <a:latin typeface="Times New Roman" pitchFamily="18" charset="0"/>
                <a:cs typeface="Times New Roman" pitchFamily="18" charset="0"/>
              </a:rPr>
              <a:t>không</a:t>
            </a:r>
            <a:r>
              <a:rPr lang="vi-VN" sz="3200" b="1">
                <a:solidFill>
                  <a:srgbClr val="0000CC"/>
                </a:solidFill>
                <a:latin typeface="Times New Roman" pitchFamily="18" charset="0"/>
                <a:cs typeface="Times New Roman" pitchFamily="18" charset="0"/>
              </a:rPr>
              <a:t> phải là hoạt động nghiên cứu khoa học?</a:t>
            </a:r>
          </a:p>
        </p:txBody>
      </p:sp>
      <p:sp>
        <p:nvSpPr>
          <p:cNvPr id="2053" name="Rectangle 1"/>
          <p:cNvSpPr>
            <a:spLocks noChangeArrowheads="1"/>
          </p:cNvSpPr>
          <p:nvPr/>
        </p:nvSpPr>
        <p:spPr bwMode="auto">
          <a:xfrm>
            <a:off x="933970" y="5001517"/>
            <a:ext cx="56724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vi-VN" sz="3200" b="1">
                <a:solidFill>
                  <a:srgbClr val="0000CC"/>
                </a:solidFill>
                <a:latin typeface="Times New Roman" pitchFamily="18" charset="0"/>
                <a:cs typeface="Times New Roman" pitchFamily="18" charset="0"/>
              </a:rPr>
              <a:t>D. Sản xuất phân bón hoá học.</a:t>
            </a:r>
          </a:p>
        </p:txBody>
      </p:sp>
      <p:sp>
        <p:nvSpPr>
          <p:cNvPr id="7" name="Rectangle 1"/>
          <p:cNvSpPr>
            <a:spLocks noChangeArrowheads="1"/>
          </p:cNvSpPr>
          <p:nvPr/>
        </p:nvSpPr>
        <p:spPr bwMode="auto">
          <a:xfrm>
            <a:off x="933970" y="3405374"/>
            <a:ext cx="67408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vi-VN" sz="3200" b="1">
                <a:solidFill>
                  <a:srgbClr val="0000CC"/>
                </a:solidFill>
                <a:latin typeface="Times New Roman" pitchFamily="18" charset="0"/>
                <a:cs typeface="Times New Roman" pitchFamily="18" charset="0"/>
              </a:rPr>
              <a:t>B. Làm thí nghiệm điều chế chất mới.</a:t>
            </a:r>
          </a:p>
        </p:txBody>
      </p:sp>
      <p:sp>
        <p:nvSpPr>
          <p:cNvPr id="8" name="Rectangle 1"/>
          <p:cNvSpPr>
            <a:spLocks noChangeArrowheads="1"/>
          </p:cNvSpPr>
          <p:nvPr/>
        </p:nvSpPr>
        <p:spPr bwMode="auto">
          <a:xfrm>
            <a:off x="976108" y="2721605"/>
            <a:ext cx="107385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vi-VN" sz="3200" b="1">
                <a:solidFill>
                  <a:srgbClr val="0000CC"/>
                </a:solidFill>
                <a:latin typeface="Times New Roman" pitchFamily="18" charset="0"/>
                <a:cs typeface="Times New Roman" pitchFamily="18" charset="0"/>
              </a:rPr>
              <a:t>A. Theo dõi nuôi cấy mô cây trồng trong phòng thí nghiệm.</a:t>
            </a:r>
          </a:p>
        </p:txBody>
      </p:sp>
      <p:sp>
        <p:nvSpPr>
          <p:cNvPr id="9" name="TextBox 17"/>
          <p:cNvSpPr txBox="1">
            <a:spLocks noChangeArrowheads="1"/>
          </p:cNvSpPr>
          <p:nvPr/>
        </p:nvSpPr>
        <p:spPr bwMode="auto">
          <a:xfrm>
            <a:off x="3634317" y="490211"/>
            <a:ext cx="238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200" b="1" smtClean="0">
                <a:solidFill>
                  <a:srgbClr val="FF0000"/>
                </a:solidFill>
                <a:latin typeface="Times New Roman" pitchFamily="18" charset="0"/>
                <a:cs typeface="Times New Roman" pitchFamily="18" charset="0"/>
              </a:rPr>
              <a:t>BÀI TẬP</a:t>
            </a:r>
            <a:endParaRPr lang="en-US" sz="32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62187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5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
          <p:cNvSpPr>
            <a:spLocks noChangeArrowheads="1"/>
          </p:cNvSpPr>
          <p:nvPr/>
        </p:nvSpPr>
        <p:spPr bwMode="auto">
          <a:xfrm>
            <a:off x="762879" y="4740243"/>
            <a:ext cx="8501892"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vi-VN" sz="3200" b="1">
                <a:solidFill>
                  <a:srgbClr val="0000CC"/>
                </a:solidFill>
                <a:latin typeface="Times New Roman" pitchFamily="18" charset="0"/>
                <a:cs typeface="Times New Roman" pitchFamily="18" charset="0"/>
              </a:rPr>
              <a:t>C. </a:t>
            </a:r>
            <a:r>
              <a:rPr lang="en-US" sz="3200" b="1">
                <a:solidFill>
                  <a:srgbClr val="0000CC"/>
                </a:solidFill>
                <a:latin typeface="Times New Roman" pitchFamily="18" charset="0"/>
                <a:cs typeface="Times New Roman" pitchFamily="18" charset="0"/>
              </a:rPr>
              <a:t> Bảo vệ môi trường và phát triển bền vững.</a:t>
            </a:r>
          </a:p>
        </p:txBody>
      </p:sp>
      <p:sp>
        <p:nvSpPr>
          <p:cNvPr id="2052" name="Rectangle 1"/>
          <p:cNvSpPr>
            <a:spLocks noChangeArrowheads="1"/>
          </p:cNvSpPr>
          <p:nvPr/>
        </p:nvSpPr>
        <p:spPr bwMode="auto">
          <a:xfrm>
            <a:off x="592896" y="975878"/>
            <a:ext cx="10261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vi-VN" sz="3200" b="1">
                <a:solidFill>
                  <a:srgbClr val="0000FF"/>
                </a:solidFill>
                <a:latin typeface="Times New Roman" pitchFamily="18" charset="0"/>
                <a:cs typeface="Times New Roman" pitchFamily="18" charset="0"/>
              </a:rPr>
              <a:t>Câu 1: </a:t>
            </a:r>
            <a:r>
              <a:rPr lang="en-US" sz="3200" b="1" smtClean="0">
                <a:solidFill>
                  <a:srgbClr val="0000FF"/>
                </a:solidFill>
                <a:latin typeface="Times New Roman" pitchFamily="18" charset="0"/>
                <a:cs typeface="Times New Roman" pitchFamily="18" charset="0"/>
              </a:rPr>
              <a:t>Hình ảnh cho ta biết vài trò nào của vai trò khoa học tự nhiên?</a:t>
            </a:r>
            <a:endParaRPr lang="vi-VN" sz="3200" b="1">
              <a:solidFill>
                <a:srgbClr val="0000FF"/>
              </a:solidFill>
              <a:latin typeface="Times New Roman" pitchFamily="18" charset="0"/>
              <a:cs typeface="Times New Roman" pitchFamily="18" charset="0"/>
            </a:endParaRPr>
          </a:p>
        </p:txBody>
      </p:sp>
      <p:sp>
        <p:nvSpPr>
          <p:cNvPr id="2053" name="Rectangle 1"/>
          <p:cNvSpPr>
            <a:spLocks noChangeArrowheads="1"/>
          </p:cNvSpPr>
          <p:nvPr/>
        </p:nvSpPr>
        <p:spPr bwMode="auto">
          <a:xfrm>
            <a:off x="713796" y="2514761"/>
            <a:ext cx="736600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vi-VN" sz="3200" b="1">
                <a:solidFill>
                  <a:srgbClr val="0000CC"/>
                </a:solidFill>
                <a:latin typeface="Times New Roman" pitchFamily="18" charset="0"/>
                <a:cs typeface="Times New Roman" pitchFamily="18" charset="0"/>
              </a:rPr>
              <a:t>A. </a:t>
            </a:r>
            <a:r>
              <a:rPr lang="en-US" sz="3200" b="1" smtClean="0">
                <a:solidFill>
                  <a:srgbClr val="0000CC"/>
                </a:solidFill>
                <a:latin typeface="Times New Roman" pitchFamily="18" charset="0"/>
                <a:cs typeface="Times New Roman" pitchFamily="18" charset="0"/>
              </a:rPr>
              <a:t> </a:t>
            </a:r>
            <a:r>
              <a:rPr lang="en-US" sz="3200" b="1">
                <a:solidFill>
                  <a:srgbClr val="0000CC"/>
                </a:solidFill>
                <a:latin typeface="Times New Roman" pitchFamily="18" charset="0"/>
                <a:cs typeface="Times New Roman" pitchFamily="18" charset="0"/>
              </a:rPr>
              <a:t>Hoạt động nghiên cứu khoa học.</a:t>
            </a:r>
          </a:p>
        </p:txBody>
      </p:sp>
      <p:sp>
        <p:nvSpPr>
          <p:cNvPr id="7" name="Rectangle 1"/>
          <p:cNvSpPr>
            <a:spLocks noChangeArrowheads="1"/>
          </p:cNvSpPr>
          <p:nvPr/>
        </p:nvSpPr>
        <p:spPr bwMode="auto">
          <a:xfrm>
            <a:off x="919392" y="5620695"/>
            <a:ext cx="868680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vi-VN" sz="3200" b="1">
                <a:solidFill>
                  <a:srgbClr val="0000CC"/>
                </a:solidFill>
                <a:latin typeface="Times New Roman" pitchFamily="18" charset="0"/>
                <a:cs typeface="Times New Roman" pitchFamily="18" charset="0"/>
              </a:rPr>
              <a:t>D. </a:t>
            </a:r>
            <a:r>
              <a:rPr lang="en-US" sz="3200" b="1">
                <a:solidFill>
                  <a:srgbClr val="0000CC"/>
                </a:solidFill>
                <a:latin typeface="Times New Roman" pitchFamily="18" charset="0"/>
                <a:cs typeface="Times New Roman" pitchFamily="18" charset="0"/>
              </a:rPr>
              <a:t>Chăm sóc sức khỏe con người.</a:t>
            </a:r>
          </a:p>
        </p:txBody>
      </p:sp>
      <p:sp>
        <p:nvSpPr>
          <p:cNvPr id="8" name="Rectangle 1"/>
          <p:cNvSpPr>
            <a:spLocks noChangeArrowheads="1"/>
          </p:cNvSpPr>
          <p:nvPr/>
        </p:nvSpPr>
        <p:spPr bwMode="auto">
          <a:xfrm>
            <a:off x="687917" y="3232459"/>
            <a:ext cx="6402996" cy="14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vi-VN" sz="3200" b="1">
                <a:solidFill>
                  <a:srgbClr val="0000CC"/>
                </a:solidFill>
                <a:latin typeface="Times New Roman" pitchFamily="18" charset="0"/>
                <a:cs typeface="Times New Roman" pitchFamily="18" charset="0"/>
              </a:rPr>
              <a:t>B. </a:t>
            </a:r>
            <a:r>
              <a:rPr lang="en-US" sz="3200" b="1">
                <a:solidFill>
                  <a:srgbClr val="0000CC"/>
                </a:solidFill>
                <a:latin typeface="Times New Roman" pitchFamily="18" charset="0"/>
                <a:cs typeface="Times New Roman" pitchFamily="18" charset="0"/>
              </a:rPr>
              <a:t> Ứng dụng công nghệ vào cuộc sống, sản xuất, kinh doanh.</a:t>
            </a:r>
          </a:p>
        </p:txBody>
      </p:sp>
      <p:sp>
        <p:nvSpPr>
          <p:cNvPr id="9" name="TextBox 17"/>
          <p:cNvSpPr txBox="1">
            <a:spLocks noChangeArrowheads="1"/>
          </p:cNvSpPr>
          <p:nvPr/>
        </p:nvSpPr>
        <p:spPr bwMode="auto">
          <a:xfrm>
            <a:off x="3634317" y="490211"/>
            <a:ext cx="32323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200" b="1">
                <a:solidFill>
                  <a:srgbClr val="FF0000"/>
                </a:solidFill>
                <a:latin typeface="Times New Roman" pitchFamily="18" charset="0"/>
                <a:cs typeface="Times New Roman" pitchFamily="18" charset="0"/>
              </a:rPr>
              <a:t>LUYỆN TẬP</a:t>
            </a:r>
          </a:p>
        </p:txBody>
      </p:sp>
      <p:pic>
        <p:nvPicPr>
          <p:cNvPr id="10" name="Picture 2" descr="Nghiên cứu khoa học trong trường đại học: Hạn chế cả chất và lư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6428" y="1866234"/>
            <a:ext cx="4257473" cy="2960274"/>
          </a:xfrm>
          <a:prstGeom prst="rect">
            <a:avLst/>
          </a:prstGeom>
          <a:noFill/>
          <a:ln w="10160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874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5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
          <p:cNvSpPr>
            <a:spLocks noChangeArrowheads="1"/>
          </p:cNvSpPr>
          <p:nvPr/>
        </p:nvSpPr>
        <p:spPr bwMode="auto">
          <a:xfrm>
            <a:off x="762879" y="4740243"/>
            <a:ext cx="855365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vi-VN" sz="3200" b="1">
                <a:solidFill>
                  <a:srgbClr val="0000CC"/>
                </a:solidFill>
                <a:latin typeface="Times New Roman" pitchFamily="18" charset="0"/>
                <a:cs typeface="Times New Roman" pitchFamily="18" charset="0"/>
              </a:rPr>
              <a:t>C. </a:t>
            </a:r>
            <a:r>
              <a:rPr lang="en-US" sz="3200" b="1">
                <a:solidFill>
                  <a:srgbClr val="0000CC"/>
                </a:solidFill>
                <a:latin typeface="Times New Roman" pitchFamily="18" charset="0"/>
                <a:cs typeface="Times New Roman" pitchFamily="18" charset="0"/>
              </a:rPr>
              <a:t> Bảo vệ môi trường và phát triển bền vững.</a:t>
            </a:r>
          </a:p>
        </p:txBody>
      </p:sp>
      <p:sp>
        <p:nvSpPr>
          <p:cNvPr id="2052" name="Rectangle 1"/>
          <p:cNvSpPr>
            <a:spLocks noChangeArrowheads="1"/>
          </p:cNvSpPr>
          <p:nvPr/>
        </p:nvSpPr>
        <p:spPr bwMode="auto">
          <a:xfrm>
            <a:off x="592896" y="975878"/>
            <a:ext cx="10261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vi-VN" sz="3200" b="1">
                <a:solidFill>
                  <a:srgbClr val="0000FF"/>
                </a:solidFill>
                <a:latin typeface="Times New Roman" pitchFamily="18" charset="0"/>
                <a:cs typeface="Times New Roman" pitchFamily="18" charset="0"/>
              </a:rPr>
              <a:t>Câu </a:t>
            </a:r>
            <a:r>
              <a:rPr lang="en-US" sz="3200" b="1" smtClean="0">
                <a:solidFill>
                  <a:srgbClr val="0000FF"/>
                </a:solidFill>
                <a:latin typeface="Times New Roman" pitchFamily="18" charset="0"/>
                <a:cs typeface="Times New Roman" pitchFamily="18" charset="0"/>
              </a:rPr>
              <a:t>2</a:t>
            </a:r>
            <a:r>
              <a:rPr lang="vi-VN" sz="3200" b="1" smtClean="0">
                <a:solidFill>
                  <a:srgbClr val="0000FF"/>
                </a:solidFill>
                <a:latin typeface="Times New Roman" pitchFamily="18" charset="0"/>
                <a:cs typeface="Times New Roman" pitchFamily="18" charset="0"/>
              </a:rPr>
              <a:t>:</a:t>
            </a:r>
            <a:r>
              <a:rPr lang="vi-VN" sz="3200" b="1">
                <a:solidFill>
                  <a:srgbClr val="0000FF"/>
                </a:solidFill>
                <a:latin typeface="Times New Roman" pitchFamily="18" charset="0"/>
                <a:cs typeface="Times New Roman" pitchFamily="18" charset="0"/>
              </a:rPr>
              <a:t> </a:t>
            </a:r>
            <a:r>
              <a:rPr lang="en-US" sz="3200" b="1" smtClean="0">
                <a:solidFill>
                  <a:srgbClr val="0000FF"/>
                </a:solidFill>
                <a:latin typeface="Times New Roman" pitchFamily="18" charset="0"/>
                <a:cs typeface="Times New Roman" pitchFamily="18" charset="0"/>
              </a:rPr>
              <a:t>Hình ảnh cho ta biết vài trò nào của vai trò khoa học tự nhiên?</a:t>
            </a:r>
            <a:endParaRPr lang="vi-VN" sz="3200" b="1">
              <a:solidFill>
                <a:srgbClr val="0000FF"/>
              </a:solidFill>
              <a:latin typeface="Times New Roman" pitchFamily="18" charset="0"/>
              <a:cs typeface="Times New Roman" pitchFamily="18" charset="0"/>
            </a:endParaRPr>
          </a:p>
        </p:txBody>
      </p:sp>
      <p:sp>
        <p:nvSpPr>
          <p:cNvPr id="2053" name="Rectangle 1"/>
          <p:cNvSpPr>
            <a:spLocks noChangeArrowheads="1"/>
          </p:cNvSpPr>
          <p:nvPr/>
        </p:nvSpPr>
        <p:spPr bwMode="auto">
          <a:xfrm>
            <a:off x="713796" y="2204207"/>
            <a:ext cx="736600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vi-VN" sz="3200" b="1">
                <a:solidFill>
                  <a:srgbClr val="0000CC"/>
                </a:solidFill>
                <a:latin typeface="Times New Roman" pitchFamily="18" charset="0"/>
                <a:cs typeface="Times New Roman" pitchFamily="18" charset="0"/>
              </a:rPr>
              <a:t>A. </a:t>
            </a:r>
            <a:r>
              <a:rPr lang="en-US" sz="3200" b="1" smtClean="0">
                <a:solidFill>
                  <a:srgbClr val="0000CC"/>
                </a:solidFill>
                <a:latin typeface="Times New Roman" pitchFamily="18" charset="0"/>
                <a:cs typeface="Times New Roman" pitchFamily="18" charset="0"/>
              </a:rPr>
              <a:t> </a:t>
            </a:r>
            <a:r>
              <a:rPr lang="en-US" sz="3200" b="1">
                <a:solidFill>
                  <a:srgbClr val="0000CC"/>
                </a:solidFill>
                <a:latin typeface="Times New Roman" pitchFamily="18" charset="0"/>
                <a:cs typeface="Times New Roman" pitchFamily="18" charset="0"/>
              </a:rPr>
              <a:t>Hoạt động nghiên cứu khoa học.</a:t>
            </a:r>
          </a:p>
        </p:txBody>
      </p:sp>
      <p:sp>
        <p:nvSpPr>
          <p:cNvPr id="7" name="Rectangle 1"/>
          <p:cNvSpPr>
            <a:spLocks noChangeArrowheads="1"/>
          </p:cNvSpPr>
          <p:nvPr/>
        </p:nvSpPr>
        <p:spPr bwMode="auto">
          <a:xfrm>
            <a:off x="919392" y="5620695"/>
            <a:ext cx="868680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vi-VN" sz="3200" b="1">
                <a:solidFill>
                  <a:srgbClr val="0000CC"/>
                </a:solidFill>
                <a:latin typeface="Times New Roman" pitchFamily="18" charset="0"/>
                <a:cs typeface="Times New Roman" pitchFamily="18" charset="0"/>
              </a:rPr>
              <a:t>D. </a:t>
            </a:r>
            <a:r>
              <a:rPr lang="en-US" sz="3200" b="1">
                <a:solidFill>
                  <a:srgbClr val="0000CC"/>
                </a:solidFill>
                <a:latin typeface="Times New Roman" pitchFamily="18" charset="0"/>
                <a:cs typeface="Times New Roman" pitchFamily="18" charset="0"/>
              </a:rPr>
              <a:t>Chăm sóc sức khỏe con người.</a:t>
            </a:r>
          </a:p>
        </p:txBody>
      </p:sp>
      <p:sp>
        <p:nvSpPr>
          <p:cNvPr id="8" name="Rectangle 1"/>
          <p:cNvSpPr>
            <a:spLocks noChangeArrowheads="1"/>
          </p:cNvSpPr>
          <p:nvPr/>
        </p:nvSpPr>
        <p:spPr bwMode="auto">
          <a:xfrm>
            <a:off x="687917" y="3232459"/>
            <a:ext cx="6402996" cy="14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vi-VN" sz="3200" b="1">
                <a:solidFill>
                  <a:srgbClr val="0000CC"/>
                </a:solidFill>
                <a:latin typeface="Times New Roman" pitchFamily="18" charset="0"/>
                <a:cs typeface="Times New Roman" pitchFamily="18" charset="0"/>
              </a:rPr>
              <a:t>B. </a:t>
            </a:r>
            <a:r>
              <a:rPr lang="en-US" sz="3200" b="1">
                <a:solidFill>
                  <a:srgbClr val="0000CC"/>
                </a:solidFill>
                <a:latin typeface="Times New Roman" pitchFamily="18" charset="0"/>
                <a:cs typeface="Times New Roman" pitchFamily="18" charset="0"/>
              </a:rPr>
              <a:t> Ứng dụng công nghệ vào cuộc sống, sản xuất, kinh doanh.</a:t>
            </a:r>
          </a:p>
        </p:txBody>
      </p:sp>
      <p:sp>
        <p:nvSpPr>
          <p:cNvPr id="9" name="TextBox 17"/>
          <p:cNvSpPr txBox="1">
            <a:spLocks noChangeArrowheads="1"/>
          </p:cNvSpPr>
          <p:nvPr/>
        </p:nvSpPr>
        <p:spPr bwMode="auto">
          <a:xfrm>
            <a:off x="3634316" y="490211"/>
            <a:ext cx="37671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200" b="1">
                <a:solidFill>
                  <a:srgbClr val="FF0000"/>
                </a:solidFill>
                <a:latin typeface="Times New Roman" pitchFamily="18" charset="0"/>
                <a:cs typeface="Times New Roman" pitchFamily="18" charset="0"/>
              </a:rPr>
              <a:t>LUYỆN TẬP</a:t>
            </a:r>
          </a:p>
        </p:txBody>
      </p:sp>
      <p:pic>
        <p:nvPicPr>
          <p:cNvPr id="11" name="Picture 17" descr="C:\Users\Administrator\Desktop\tải xuố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6908" y="1810643"/>
            <a:ext cx="4715334" cy="2640587"/>
          </a:xfrm>
          <a:prstGeom prst="rect">
            <a:avLst/>
          </a:prstGeom>
          <a:noFill/>
          <a:ln w="10160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991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5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0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P spid="2053"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
          <p:cNvSpPr>
            <a:spLocks noChangeArrowheads="1"/>
          </p:cNvSpPr>
          <p:nvPr/>
        </p:nvSpPr>
        <p:spPr bwMode="auto">
          <a:xfrm>
            <a:off x="762879" y="4740243"/>
            <a:ext cx="855365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vi-VN" sz="3200" b="1">
                <a:solidFill>
                  <a:srgbClr val="0000CC"/>
                </a:solidFill>
                <a:latin typeface="Times New Roman" pitchFamily="18" charset="0"/>
                <a:cs typeface="Times New Roman" pitchFamily="18" charset="0"/>
              </a:rPr>
              <a:t>C. </a:t>
            </a:r>
            <a:r>
              <a:rPr lang="en-US" sz="3200" b="1">
                <a:solidFill>
                  <a:srgbClr val="0000CC"/>
                </a:solidFill>
                <a:latin typeface="Times New Roman" pitchFamily="18" charset="0"/>
                <a:cs typeface="Times New Roman" pitchFamily="18" charset="0"/>
              </a:rPr>
              <a:t> Bảo vệ môi trường và phát triển bền vững.</a:t>
            </a:r>
          </a:p>
        </p:txBody>
      </p:sp>
      <p:sp>
        <p:nvSpPr>
          <p:cNvPr id="2052" name="Rectangle 1"/>
          <p:cNvSpPr>
            <a:spLocks noChangeArrowheads="1"/>
          </p:cNvSpPr>
          <p:nvPr/>
        </p:nvSpPr>
        <p:spPr bwMode="auto">
          <a:xfrm>
            <a:off x="592896" y="975878"/>
            <a:ext cx="10261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vi-VN" sz="3200" b="1">
                <a:solidFill>
                  <a:srgbClr val="0000FF"/>
                </a:solidFill>
                <a:latin typeface="Times New Roman" pitchFamily="18" charset="0"/>
                <a:cs typeface="Times New Roman" pitchFamily="18" charset="0"/>
              </a:rPr>
              <a:t>Câu </a:t>
            </a:r>
            <a:r>
              <a:rPr lang="en-US" sz="3200" b="1" smtClean="0">
                <a:solidFill>
                  <a:srgbClr val="0000FF"/>
                </a:solidFill>
                <a:latin typeface="Times New Roman" pitchFamily="18" charset="0"/>
                <a:cs typeface="Times New Roman" pitchFamily="18" charset="0"/>
              </a:rPr>
              <a:t>3</a:t>
            </a:r>
            <a:r>
              <a:rPr lang="vi-VN" sz="3200" b="1" smtClean="0">
                <a:solidFill>
                  <a:srgbClr val="0000FF"/>
                </a:solidFill>
                <a:latin typeface="Times New Roman" pitchFamily="18" charset="0"/>
                <a:cs typeface="Times New Roman" pitchFamily="18" charset="0"/>
              </a:rPr>
              <a:t>:</a:t>
            </a:r>
            <a:r>
              <a:rPr lang="vi-VN" sz="3200" b="1">
                <a:solidFill>
                  <a:srgbClr val="0000FF"/>
                </a:solidFill>
                <a:latin typeface="Times New Roman" pitchFamily="18" charset="0"/>
                <a:cs typeface="Times New Roman" pitchFamily="18" charset="0"/>
              </a:rPr>
              <a:t> </a:t>
            </a:r>
            <a:r>
              <a:rPr lang="en-US" sz="3200" b="1" smtClean="0">
                <a:solidFill>
                  <a:srgbClr val="0000FF"/>
                </a:solidFill>
                <a:latin typeface="Times New Roman" pitchFamily="18" charset="0"/>
                <a:cs typeface="Times New Roman" pitchFamily="18" charset="0"/>
              </a:rPr>
              <a:t>Hình ảnh cho ta biết vài trò nào của vai trò khoa học tự nhiên?</a:t>
            </a:r>
            <a:endParaRPr lang="vi-VN" sz="3200" b="1">
              <a:solidFill>
                <a:srgbClr val="0000FF"/>
              </a:solidFill>
              <a:latin typeface="Times New Roman" pitchFamily="18" charset="0"/>
              <a:cs typeface="Times New Roman" pitchFamily="18" charset="0"/>
            </a:endParaRPr>
          </a:p>
        </p:txBody>
      </p:sp>
      <p:sp>
        <p:nvSpPr>
          <p:cNvPr id="2053" name="Rectangle 1"/>
          <p:cNvSpPr>
            <a:spLocks noChangeArrowheads="1"/>
          </p:cNvSpPr>
          <p:nvPr/>
        </p:nvSpPr>
        <p:spPr bwMode="auto">
          <a:xfrm>
            <a:off x="713796" y="2204207"/>
            <a:ext cx="736600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vi-VN" sz="3200" b="1">
                <a:solidFill>
                  <a:srgbClr val="0000CC"/>
                </a:solidFill>
                <a:latin typeface="Times New Roman" pitchFamily="18" charset="0"/>
                <a:cs typeface="Times New Roman" pitchFamily="18" charset="0"/>
              </a:rPr>
              <a:t>A. </a:t>
            </a:r>
            <a:r>
              <a:rPr lang="en-US" sz="3200" b="1" smtClean="0">
                <a:solidFill>
                  <a:srgbClr val="0000CC"/>
                </a:solidFill>
                <a:latin typeface="Times New Roman" pitchFamily="18" charset="0"/>
                <a:cs typeface="Times New Roman" pitchFamily="18" charset="0"/>
              </a:rPr>
              <a:t> </a:t>
            </a:r>
            <a:r>
              <a:rPr lang="en-US" sz="3200" b="1">
                <a:solidFill>
                  <a:srgbClr val="0000CC"/>
                </a:solidFill>
                <a:latin typeface="Times New Roman" pitchFamily="18" charset="0"/>
                <a:cs typeface="Times New Roman" pitchFamily="18" charset="0"/>
              </a:rPr>
              <a:t>Hoạt động nghiên cứu khoa học.</a:t>
            </a:r>
          </a:p>
        </p:txBody>
      </p:sp>
      <p:sp>
        <p:nvSpPr>
          <p:cNvPr id="7" name="Rectangle 1"/>
          <p:cNvSpPr>
            <a:spLocks noChangeArrowheads="1"/>
          </p:cNvSpPr>
          <p:nvPr/>
        </p:nvSpPr>
        <p:spPr bwMode="auto">
          <a:xfrm>
            <a:off x="919392" y="5620695"/>
            <a:ext cx="868680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vi-VN" sz="3200" b="1">
                <a:solidFill>
                  <a:srgbClr val="0000CC"/>
                </a:solidFill>
                <a:latin typeface="Times New Roman" pitchFamily="18" charset="0"/>
                <a:cs typeface="Times New Roman" pitchFamily="18" charset="0"/>
              </a:rPr>
              <a:t>D. </a:t>
            </a:r>
            <a:r>
              <a:rPr lang="en-US" sz="3200" b="1">
                <a:solidFill>
                  <a:srgbClr val="0000CC"/>
                </a:solidFill>
                <a:latin typeface="Times New Roman" pitchFamily="18" charset="0"/>
                <a:cs typeface="Times New Roman" pitchFamily="18" charset="0"/>
              </a:rPr>
              <a:t>Chăm sóc sức khỏe con người.</a:t>
            </a:r>
          </a:p>
        </p:txBody>
      </p:sp>
      <p:sp>
        <p:nvSpPr>
          <p:cNvPr id="8" name="Rectangle 1"/>
          <p:cNvSpPr>
            <a:spLocks noChangeArrowheads="1"/>
          </p:cNvSpPr>
          <p:nvPr/>
        </p:nvSpPr>
        <p:spPr bwMode="auto">
          <a:xfrm>
            <a:off x="687917" y="3232459"/>
            <a:ext cx="6402996" cy="14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vi-VN" sz="3200" b="1">
                <a:solidFill>
                  <a:srgbClr val="0000CC"/>
                </a:solidFill>
                <a:latin typeface="Times New Roman" pitchFamily="18" charset="0"/>
                <a:cs typeface="Times New Roman" pitchFamily="18" charset="0"/>
              </a:rPr>
              <a:t>B. </a:t>
            </a:r>
            <a:r>
              <a:rPr lang="en-US" sz="3200" b="1">
                <a:solidFill>
                  <a:srgbClr val="0000CC"/>
                </a:solidFill>
                <a:latin typeface="Times New Roman" pitchFamily="18" charset="0"/>
                <a:cs typeface="Times New Roman" pitchFamily="18" charset="0"/>
              </a:rPr>
              <a:t> Ứng dụng công nghệ vào cuộc sống, sản xuất, kinh doanh.</a:t>
            </a:r>
          </a:p>
        </p:txBody>
      </p:sp>
      <p:sp>
        <p:nvSpPr>
          <p:cNvPr id="9" name="TextBox 17"/>
          <p:cNvSpPr txBox="1">
            <a:spLocks noChangeArrowheads="1"/>
          </p:cNvSpPr>
          <p:nvPr/>
        </p:nvSpPr>
        <p:spPr bwMode="auto">
          <a:xfrm>
            <a:off x="3634316" y="388881"/>
            <a:ext cx="30080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200" b="1">
                <a:solidFill>
                  <a:srgbClr val="FF0000"/>
                </a:solidFill>
                <a:latin typeface="Times New Roman" pitchFamily="18" charset="0"/>
                <a:cs typeface="Times New Roman" pitchFamily="18" charset="0"/>
              </a:rPr>
              <a:t>LUYỆN TẬP</a:t>
            </a:r>
          </a:p>
        </p:txBody>
      </p:sp>
      <p:sp>
        <p:nvSpPr>
          <p:cNvPr id="2" name="AutoShape 2" descr="Chúng ta cần hành động nhiều hơn để lan tỏa hoạt động bảo vệ môi trường.-chung  ta can hanh dong nhieu hon de lan toa hoat dong bao ve moi truo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Chúng ta cần hành động nhiều hơn để lan tỏa hoạt động bảo vệ môi trường.-chung  ta can hanh dong nhieu hon de lan toa hoat dong bao ve moi truo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9" name="Picture 5" descr="C:\Users\Administrator\Desktop\tải xuống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955" y="1699474"/>
            <a:ext cx="4288473" cy="3102645"/>
          </a:xfrm>
          <a:prstGeom prst="rect">
            <a:avLst/>
          </a:prstGeom>
          <a:noFill/>
          <a:ln w="10160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705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5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
          <p:cNvSpPr>
            <a:spLocks noChangeArrowheads="1"/>
          </p:cNvSpPr>
          <p:nvPr/>
        </p:nvSpPr>
        <p:spPr bwMode="auto">
          <a:xfrm>
            <a:off x="789836" y="5355238"/>
            <a:ext cx="44032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r>
              <a:rPr lang="vi-VN" sz="3200" b="1">
                <a:solidFill>
                  <a:srgbClr val="0000CC"/>
                </a:solidFill>
                <a:latin typeface="+mj-lt"/>
              </a:rPr>
              <a:t>D. Tất cả các ý trên.</a:t>
            </a:r>
          </a:p>
        </p:txBody>
      </p:sp>
      <p:sp>
        <p:nvSpPr>
          <p:cNvPr id="2052" name="Rectangle 1"/>
          <p:cNvSpPr>
            <a:spLocks noChangeArrowheads="1"/>
          </p:cNvSpPr>
          <p:nvPr/>
        </p:nvSpPr>
        <p:spPr bwMode="auto">
          <a:xfrm>
            <a:off x="592896" y="975878"/>
            <a:ext cx="10261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r>
              <a:rPr lang="vi-VN" sz="3200" b="1">
                <a:solidFill>
                  <a:srgbClr val="0000CC"/>
                </a:solidFill>
                <a:latin typeface="+mj-lt"/>
                <a:cs typeface="Times New Roman" pitchFamily="18" charset="0"/>
              </a:rPr>
              <a:t>Câu </a:t>
            </a:r>
            <a:r>
              <a:rPr lang="en-US" sz="3200" b="1" smtClean="0">
                <a:solidFill>
                  <a:srgbClr val="0000CC"/>
                </a:solidFill>
                <a:latin typeface="Times New Roman" pitchFamily="18" charset="0"/>
                <a:cs typeface="Times New Roman" pitchFamily="18" charset="0"/>
              </a:rPr>
              <a:t>5</a:t>
            </a:r>
            <a:r>
              <a:rPr lang="vi-VN" sz="3200" b="1" smtClean="0">
                <a:solidFill>
                  <a:srgbClr val="0000CC"/>
                </a:solidFill>
                <a:latin typeface="Times New Roman" pitchFamily="18" charset="0"/>
                <a:cs typeface="Times New Roman" pitchFamily="18" charset="0"/>
              </a:rPr>
              <a:t>:</a:t>
            </a:r>
            <a:r>
              <a:rPr lang="vi-VN" sz="3200" b="1">
                <a:solidFill>
                  <a:srgbClr val="0000CC"/>
                </a:solidFill>
                <a:latin typeface="+mj-lt"/>
                <a:cs typeface="Times New Roman" pitchFamily="18" charset="0"/>
              </a:rPr>
              <a:t> </a:t>
            </a:r>
            <a:r>
              <a:rPr lang="vi-VN" sz="3200" b="1">
                <a:solidFill>
                  <a:srgbClr val="0000CC"/>
                </a:solidFill>
                <a:latin typeface="+mj-lt"/>
              </a:rPr>
              <a:t>Khoa học tự nhiên nghiên cứu về lĩnh vực nào dưới đây?</a:t>
            </a:r>
          </a:p>
        </p:txBody>
      </p:sp>
      <p:sp>
        <p:nvSpPr>
          <p:cNvPr id="2053" name="Rectangle 1"/>
          <p:cNvSpPr>
            <a:spLocks noChangeArrowheads="1"/>
          </p:cNvSpPr>
          <p:nvPr/>
        </p:nvSpPr>
        <p:spPr bwMode="auto">
          <a:xfrm>
            <a:off x="713796" y="2204207"/>
            <a:ext cx="7366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vi-VN" sz="3200" b="1">
                <a:solidFill>
                  <a:srgbClr val="0000CC"/>
                </a:solidFill>
                <a:latin typeface="+mj-lt"/>
              </a:rPr>
              <a:t>A. Các sự vật, hiện tượng tự nhiên</a:t>
            </a:r>
            <a:r>
              <a:rPr lang="vi-VN" sz="3200" b="1" smtClean="0">
                <a:solidFill>
                  <a:srgbClr val="0000CC"/>
                </a:solidFill>
                <a:latin typeface="+mj-lt"/>
              </a:rPr>
              <a:t>.</a:t>
            </a:r>
            <a:endParaRPr lang="en-US" sz="3200" b="1">
              <a:solidFill>
                <a:srgbClr val="0000CC"/>
              </a:solidFill>
              <a:latin typeface="+mj-lt"/>
              <a:cs typeface="Times New Roman" pitchFamily="18" charset="0"/>
            </a:endParaRPr>
          </a:p>
        </p:txBody>
      </p:sp>
      <p:sp>
        <p:nvSpPr>
          <p:cNvPr id="7" name="Rectangle 1"/>
          <p:cNvSpPr>
            <a:spLocks noChangeArrowheads="1"/>
          </p:cNvSpPr>
          <p:nvPr/>
        </p:nvSpPr>
        <p:spPr bwMode="auto">
          <a:xfrm>
            <a:off x="762879" y="4110535"/>
            <a:ext cx="8686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r>
              <a:rPr lang="vi-VN" sz="3200" b="1">
                <a:solidFill>
                  <a:srgbClr val="0000CC"/>
                </a:solidFill>
                <a:latin typeface="+mj-lt"/>
              </a:rPr>
              <a:t>C. Những ảnh hưởng của tự nhiên đến con người và môi trường sống.</a:t>
            </a:r>
          </a:p>
        </p:txBody>
      </p:sp>
      <p:sp>
        <p:nvSpPr>
          <p:cNvPr id="8" name="Rectangle 1"/>
          <p:cNvSpPr>
            <a:spLocks noChangeArrowheads="1"/>
          </p:cNvSpPr>
          <p:nvPr/>
        </p:nvSpPr>
        <p:spPr bwMode="auto">
          <a:xfrm>
            <a:off x="687917" y="3232459"/>
            <a:ext cx="64029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r>
              <a:rPr lang="vi-VN" sz="3200" b="1">
                <a:solidFill>
                  <a:srgbClr val="0000CC"/>
                </a:solidFill>
                <a:latin typeface="+mj-lt"/>
              </a:rPr>
              <a:t>B. Các quy luật tự nhiên.</a:t>
            </a:r>
          </a:p>
        </p:txBody>
      </p:sp>
      <p:sp>
        <p:nvSpPr>
          <p:cNvPr id="9" name="TextBox 17"/>
          <p:cNvSpPr txBox="1">
            <a:spLocks noChangeArrowheads="1"/>
          </p:cNvSpPr>
          <p:nvPr/>
        </p:nvSpPr>
        <p:spPr bwMode="auto">
          <a:xfrm>
            <a:off x="3634317" y="319870"/>
            <a:ext cx="33358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200" b="1">
                <a:solidFill>
                  <a:srgbClr val="FF0000"/>
                </a:solidFill>
                <a:latin typeface="Times New Roman" pitchFamily="18" charset="0"/>
                <a:cs typeface="Times New Roman" pitchFamily="18" charset="0"/>
              </a:rPr>
              <a:t>LUYỆN TẬP</a:t>
            </a:r>
          </a:p>
        </p:txBody>
      </p:sp>
      <p:sp>
        <p:nvSpPr>
          <p:cNvPr id="2" name="AutoShape 2" descr="Chúng ta cần hành động nhiều hơn để lan tỏa hoạt động bảo vệ môi trường.-chung  ta can hanh dong nhieu hon de lan toa hoat dong bao ve moi truo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200" b="1">
              <a:solidFill>
                <a:srgbClr val="0000CC"/>
              </a:solidFill>
              <a:latin typeface="+mj-lt"/>
            </a:endParaRPr>
          </a:p>
        </p:txBody>
      </p:sp>
      <p:sp>
        <p:nvSpPr>
          <p:cNvPr id="3" name="AutoShape 4" descr="Chúng ta cần hành động nhiều hơn để lan tỏa hoạt động bảo vệ môi trường.-chung  ta can hanh dong nhieu hon de lan toa hoat dong bao ve moi truo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200" b="1">
              <a:solidFill>
                <a:srgbClr val="0000CC"/>
              </a:solidFill>
              <a:latin typeface="+mj-lt"/>
            </a:endParaRPr>
          </a:p>
        </p:txBody>
      </p:sp>
    </p:spTree>
    <p:extLst>
      <p:ext uri="{BB962C8B-B14F-4D97-AF65-F5344CB8AC3E}">
        <p14:creationId xmlns:p14="http://schemas.microsoft.com/office/powerpoint/2010/main" val="4168086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5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
          <p:cNvSpPr>
            <a:spLocks noChangeArrowheads="1"/>
          </p:cNvSpPr>
          <p:nvPr/>
        </p:nvSpPr>
        <p:spPr bwMode="auto">
          <a:xfrm>
            <a:off x="703570" y="4262035"/>
            <a:ext cx="99219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r>
              <a:rPr lang="vi-VN" sz="3200" b="1">
                <a:solidFill>
                  <a:srgbClr val="0000CC"/>
                </a:solidFill>
                <a:latin typeface="+mj-lt"/>
              </a:rPr>
              <a:t>C. Nghiên cứu sự khác nhau giữa văn hoá Việt Nam và văn hoá Trung Quốc.</a:t>
            </a:r>
          </a:p>
        </p:txBody>
      </p:sp>
      <p:sp>
        <p:nvSpPr>
          <p:cNvPr id="2052" name="Rectangle 1"/>
          <p:cNvSpPr>
            <a:spLocks noChangeArrowheads="1"/>
          </p:cNvSpPr>
          <p:nvPr/>
        </p:nvSpPr>
        <p:spPr bwMode="auto">
          <a:xfrm>
            <a:off x="592896" y="975878"/>
            <a:ext cx="1105276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r>
              <a:rPr lang="vi-VN" sz="3200" b="1">
                <a:solidFill>
                  <a:srgbClr val="0000CC"/>
                </a:solidFill>
                <a:latin typeface="+mj-lt"/>
                <a:cs typeface="Times New Roman" pitchFamily="18" charset="0"/>
              </a:rPr>
              <a:t>Câu </a:t>
            </a:r>
            <a:r>
              <a:rPr lang="en-US" sz="3200" b="1" smtClean="0">
                <a:solidFill>
                  <a:srgbClr val="0000CC"/>
                </a:solidFill>
                <a:latin typeface="Times New Roman" pitchFamily="18" charset="0"/>
                <a:cs typeface="Times New Roman" pitchFamily="18" charset="0"/>
              </a:rPr>
              <a:t>6</a:t>
            </a:r>
            <a:r>
              <a:rPr lang="vi-VN" sz="3200" b="1" smtClean="0">
                <a:solidFill>
                  <a:srgbClr val="0000CC"/>
                </a:solidFill>
                <a:latin typeface="Times New Roman" pitchFamily="18" charset="0"/>
                <a:cs typeface="Times New Roman" pitchFamily="18" charset="0"/>
              </a:rPr>
              <a:t>:</a:t>
            </a:r>
            <a:r>
              <a:rPr lang="vi-VN" sz="3200" b="1">
                <a:solidFill>
                  <a:srgbClr val="0000CC"/>
                </a:solidFill>
                <a:latin typeface="+mj-lt"/>
                <a:cs typeface="Times New Roman" pitchFamily="18" charset="0"/>
              </a:rPr>
              <a:t> </a:t>
            </a:r>
            <a:r>
              <a:rPr lang="vi-VN" sz="3200" b="1">
                <a:solidFill>
                  <a:srgbClr val="0000CC"/>
                </a:solidFill>
                <a:latin typeface="+mj-lt"/>
              </a:rPr>
              <a:t>Hoạt động nào sau đây </a:t>
            </a:r>
            <a:r>
              <a:rPr lang="vi-VN" sz="3200" b="1">
                <a:solidFill>
                  <a:srgbClr val="FF0000"/>
                </a:solidFill>
                <a:latin typeface="+mj-lt"/>
              </a:rPr>
              <a:t>không </a:t>
            </a:r>
            <a:r>
              <a:rPr lang="vi-VN" sz="3200" b="1">
                <a:solidFill>
                  <a:srgbClr val="0000CC"/>
                </a:solidFill>
                <a:latin typeface="+mj-lt"/>
              </a:rPr>
              <a:t>được xem là nghiên cứu khoa học tự nhiên</a:t>
            </a:r>
            <a:r>
              <a:rPr lang="vi-VN" sz="3200" b="1" smtClean="0">
                <a:solidFill>
                  <a:srgbClr val="0000CC"/>
                </a:solidFill>
                <a:latin typeface="+mj-lt"/>
              </a:rPr>
              <a:t>?</a:t>
            </a:r>
            <a:endParaRPr lang="vi-VN" sz="3200" b="1">
              <a:solidFill>
                <a:srgbClr val="0000CC"/>
              </a:solidFill>
              <a:latin typeface="+mj-lt"/>
            </a:endParaRPr>
          </a:p>
        </p:txBody>
      </p:sp>
      <p:sp>
        <p:nvSpPr>
          <p:cNvPr id="2053" name="Rectangle 1"/>
          <p:cNvSpPr>
            <a:spLocks noChangeArrowheads="1"/>
          </p:cNvSpPr>
          <p:nvPr/>
        </p:nvSpPr>
        <p:spPr bwMode="auto">
          <a:xfrm>
            <a:off x="713796" y="2307725"/>
            <a:ext cx="1063856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r>
              <a:rPr lang="vi-VN" sz="3200" b="1">
                <a:solidFill>
                  <a:srgbClr val="0000CC"/>
                </a:solidFill>
                <a:latin typeface="+mj-lt"/>
              </a:rPr>
              <a:t>A. Nghiên cứu quá trình hình thành và phát triển của động vật.</a:t>
            </a:r>
          </a:p>
        </p:txBody>
      </p:sp>
      <p:sp>
        <p:nvSpPr>
          <p:cNvPr id="7" name="Rectangle 1"/>
          <p:cNvSpPr>
            <a:spLocks noChangeArrowheads="1"/>
          </p:cNvSpPr>
          <p:nvPr/>
        </p:nvSpPr>
        <p:spPr bwMode="auto">
          <a:xfrm>
            <a:off x="755329" y="5416891"/>
            <a:ext cx="8686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r>
              <a:rPr lang="vi-VN" sz="3200" b="1">
                <a:solidFill>
                  <a:srgbClr val="0000CC"/>
                </a:solidFill>
                <a:latin typeface="+mj-lt"/>
              </a:rPr>
              <a:t>D. Nghiên cứu cách thức sản xuất phân bón hoá học.</a:t>
            </a:r>
          </a:p>
        </p:txBody>
      </p:sp>
      <p:sp>
        <p:nvSpPr>
          <p:cNvPr id="8" name="Rectangle 1"/>
          <p:cNvSpPr>
            <a:spLocks noChangeArrowheads="1"/>
          </p:cNvSpPr>
          <p:nvPr/>
        </p:nvSpPr>
        <p:spPr bwMode="auto">
          <a:xfrm>
            <a:off x="713796" y="3539236"/>
            <a:ext cx="101665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r>
              <a:rPr lang="vi-VN" sz="3200" b="1">
                <a:solidFill>
                  <a:srgbClr val="0000CC"/>
                </a:solidFill>
                <a:latin typeface="+mj-lt"/>
              </a:rPr>
              <a:t>B. Nghiên cứu sự lên xuống của thuỷ triều.</a:t>
            </a:r>
          </a:p>
        </p:txBody>
      </p:sp>
      <p:sp>
        <p:nvSpPr>
          <p:cNvPr id="9" name="TextBox 17"/>
          <p:cNvSpPr txBox="1">
            <a:spLocks noChangeArrowheads="1"/>
          </p:cNvSpPr>
          <p:nvPr/>
        </p:nvSpPr>
        <p:spPr bwMode="auto">
          <a:xfrm>
            <a:off x="3634317" y="319870"/>
            <a:ext cx="33358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200" b="1">
                <a:solidFill>
                  <a:srgbClr val="FF0000"/>
                </a:solidFill>
                <a:latin typeface="Times New Roman" pitchFamily="18" charset="0"/>
                <a:cs typeface="Times New Roman" pitchFamily="18" charset="0"/>
              </a:rPr>
              <a:t>LUYỆN TẬP</a:t>
            </a:r>
          </a:p>
        </p:txBody>
      </p:sp>
      <p:sp>
        <p:nvSpPr>
          <p:cNvPr id="2" name="AutoShape 2" descr="Chúng ta cần hành động nhiều hơn để lan tỏa hoạt động bảo vệ môi trường.-chung  ta can hanh dong nhieu hon de lan toa hoat dong bao ve moi truo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200" b="1">
              <a:solidFill>
                <a:srgbClr val="0000CC"/>
              </a:solidFill>
              <a:latin typeface="+mj-lt"/>
            </a:endParaRPr>
          </a:p>
        </p:txBody>
      </p:sp>
      <p:sp>
        <p:nvSpPr>
          <p:cNvPr id="3" name="AutoShape 4" descr="Chúng ta cần hành động nhiều hơn để lan tỏa hoạt động bảo vệ môi trường.-chung  ta can hanh dong nhieu hon de lan toa hoat dong bao ve moi truo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200" b="1">
              <a:solidFill>
                <a:srgbClr val="0000CC"/>
              </a:solidFill>
              <a:latin typeface="+mj-lt"/>
            </a:endParaRPr>
          </a:p>
        </p:txBody>
      </p:sp>
    </p:spTree>
    <p:extLst>
      <p:ext uri="{BB962C8B-B14F-4D97-AF65-F5344CB8AC3E}">
        <p14:creationId xmlns:p14="http://schemas.microsoft.com/office/powerpoint/2010/main" val="87924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5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
          <p:cNvSpPr>
            <a:spLocks noChangeArrowheads="1"/>
          </p:cNvSpPr>
          <p:nvPr/>
        </p:nvSpPr>
        <p:spPr bwMode="auto">
          <a:xfrm>
            <a:off x="703571" y="4554422"/>
            <a:ext cx="661163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r>
              <a:rPr lang="vi-VN" sz="3200" b="1">
                <a:solidFill>
                  <a:srgbClr val="0000CC"/>
                </a:solidFill>
                <a:latin typeface="Times New Roman" pitchFamily="18" charset="0"/>
                <a:cs typeface="Times New Roman" pitchFamily="18" charset="0"/>
              </a:rPr>
              <a:t>C. Ứng dụng công nghệ vào đời sống, sản xuất.</a:t>
            </a:r>
          </a:p>
        </p:txBody>
      </p:sp>
      <p:sp>
        <p:nvSpPr>
          <p:cNvPr id="2052" name="Rectangle 1"/>
          <p:cNvSpPr>
            <a:spLocks noChangeArrowheads="1"/>
          </p:cNvSpPr>
          <p:nvPr/>
        </p:nvSpPr>
        <p:spPr bwMode="auto">
          <a:xfrm>
            <a:off x="592896" y="975878"/>
            <a:ext cx="1105276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r>
              <a:rPr lang="vi-VN" sz="3200" b="1">
                <a:solidFill>
                  <a:srgbClr val="0000CC"/>
                </a:solidFill>
                <a:latin typeface="Times New Roman" pitchFamily="18" charset="0"/>
                <a:cs typeface="Times New Roman" pitchFamily="18" charset="0"/>
              </a:rPr>
              <a:t>Câu </a:t>
            </a:r>
            <a:r>
              <a:rPr lang="en-US" sz="3200" b="1" smtClean="0">
                <a:solidFill>
                  <a:srgbClr val="0000CC"/>
                </a:solidFill>
                <a:latin typeface="Times New Roman" pitchFamily="18" charset="0"/>
                <a:cs typeface="Times New Roman" pitchFamily="18" charset="0"/>
              </a:rPr>
              <a:t>7</a:t>
            </a:r>
            <a:r>
              <a:rPr lang="vi-VN" sz="3200" b="1" smtClean="0">
                <a:solidFill>
                  <a:srgbClr val="0000CC"/>
                </a:solidFill>
                <a:latin typeface="Times New Roman" pitchFamily="18" charset="0"/>
                <a:cs typeface="Times New Roman" pitchFamily="18" charset="0"/>
              </a:rPr>
              <a:t>:</a:t>
            </a:r>
            <a:r>
              <a:rPr lang="vi-VN" sz="3200" b="1">
                <a:solidFill>
                  <a:srgbClr val="0000CC"/>
                </a:solidFill>
                <a:latin typeface="Times New Roman" pitchFamily="18" charset="0"/>
                <a:cs typeface="Times New Roman" pitchFamily="18" charset="0"/>
              </a:rPr>
              <a:t> Theo em, việc lắp ráp pin cho nhà máy điện mặt trời (hình dưới) thể hiện vai trò nào dưới đây của khoa học tự nhiên?</a:t>
            </a:r>
          </a:p>
        </p:txBody>
      </p:sp>
      <p:sp>
        <p:nvSpPr>
          <p:cNvPr id="2053" name="Rectangle 1"/>
          <p:cNvSpPr>
            <a:spLocks noChangeArrowheads="1"/>
          </p:cNvSpPr>
          <p:nvPr/>
        </p:nvSpPr>
        <p:spPr bwMode="auto">
          <a:xfrm>
            <a:off x="765176" y="2767577"/>
            <a:ext cx="62563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r>
              <a:rPr lang="vi-VN" sz="3200" b="1">
                <a:solidFill>
                  <a:srgbClr val="0000CC"/>
                </a:solidFill>
                <a:latin typeface="Times New Roman" pitchFamily="18" charset="0"/>
                <a:cs typeface="Times New Roman" pitchFamily="18" charset="0"/>
              </a:rPr>
              <a:t>A. Chăm sóc sức khoẻ con người.</a:t>
            </a:r>
          </a:p>
        </p:txBody>
      </p:sp>
      <p:sp>
        <p:nvSpPr>
          <p:cNvPr id="7" name="Rectangle 1"/>
          <p:cNvSpPr>
            <a:spLocks noChangeArrowheads="1"/>
          </p:cNvSpPr>
          <p:nvPr/>
        </p:nvSpPr>
        <p:spPr bwMode="auto">
          <a:xfrm>
            <a:off x="755329" y="5709278"/>
            <a:ext cx="868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r>
              <a:rPr lang="vi-VN" sz="3200" b="1">
                <a:solidFill>
                  <a:srgbClr val="0000CC"/>
                </a:solidFill>
                <a:latin typeface="Times New Roman" pitchFamily="18" charset="0"/>
                <a:cs typeface="Times New Roman" pitchFamily="18" charset="0"/>
              </a:rPr>
              <a:t>D. Hoạt động nghiên cứu khoa học.</a:t>
            </a:r>
          </a:p>
        </p:txBody>
      </p:sp>
      <p:sp>
        <p:nvSpPr>
          <p:cNvPr id="8" name="Rectangle 1"/>
          <p:cNvSpPr>
            <a:spLocks noChangeArrowheads="1"/>
          </p:cNvSpPr>
          <p:nvPr/>
        </p:nvSpPr>
        <p:spPr bwMode="auto">
          <a:xfrm>
            <a:off x="765176" y="3439128"/>
            <a:ext cx="655002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r>
              <a:rPr lang="vi-VN" sz="3200" b="1">
                <a:solidFill>
                  <a:srgbClr val="0000CC"/>
                </a:solidFill>
                <a:latin typeface="Times New Roman" pitchFamily="18" charset="0"/>
                <a:cs typeface="Times New Roman" pitchFamily="18" charset="0"/>
              </a:rPr>
              <a:t>B. Nâng cao khả năng hiểu biết của con người về tự nhiên.</a:t>
            </a:r>
          </a:p>
        </p:txBody>
      </p:sp>
      <p:sp>
        <p:nvSpPr>
          <p:cNvPr id="9" name="TextBox 17"/>
          <p:cNvSpPr txBox="1">
            <a:spLocks noChangeArrowheads="1"/>
          </p:cNvSpPr>
          <p:nvPr/>
        </p:nvSpPr>
        <p:spPr bwMode="auto">
          <a:xfrm>
            <a:off x="3634317" y="319870"/>
            <a:ext cx="33358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200" b="1">
                <a:solidFill>
                  <a:srgbClr val="FF0000"/>
                </a:solidFill>
                <a:latin typeface="Times New Roman" pitchFamily="18" charset="0"/>
                <a:cs typeface="Times New Roman" pitchFamily="18" charset="0"/>
              </a:rPr>
              <a:t>LUYỆN TẬP</a:t>
            </a:r>
          </a:p>
        </p:txBody>
      </p:sp>
      <p:sp>
        <p:nvSpPr>
          <p:cNvPr id="2" name="AutoShape 2" descr="Chúng ta cần hành động nhiều hơn để lan tỏa hoạt động bảo vệ môi trường.-chung  ta can hanh dong nhieu hon de lan toa hoat dong bao ve moi truo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200" b="1">
              <a:solidFill>
                <a:srgbClr val="0000CC"/>
              </a:solidFill>
              <a:latin typeface="+mj-lt"/>
            </a:endParaRPr>
          </a:p>
        </p:txBody>
      </p:sp>
      <p:sp>
        <p:nvSpPr>
          <p:cNvPr id="3" name="AutoShape 4" descr="Chúng ta cần hành động nhiều hơn để lan tỏa hoạt động bảo vệ môi trường.-chung  ta can hanh dong nhieu hon de lan toa hoat dong bao ve moi truo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200" b="1">
              <a:solidFill>
                <a:srgbClr val="0000CC"/>
              </a:solidFill>
              <a:latin typeface="+mj-lt"/>
            </a:endParaRPr>
          </a:p>
        </p:txBody>
      </p:sp>
      <p:sp>
        <p:nvSpPr>
          <p:cNvPr id="5" name="AutoShape 2" descr="Trắc nghiệm KHTN 6 bài 1 giới thiệu về khoa học tự nhiên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descr="C:\Users\Administrator\Desktop\trac-nghiem-khtn-6-bai-1-gioi-thieu-ve-khoa-hoc-tu-nhien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9487" y="2461680"/>
            <a:ext cx="4207492" cy="2813221"/>
          </a:xfrm>
          <a:prstGeom prst="rect">
            <a:avLst/>
          </a:prstGeom>
          <a:noFill/>
          <a:ln w="10160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506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5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
          <p:cNvSpPr>
            <a:spLocks noChangeArrowheads="1"/>
          </p:cNvSpPr>
          <p:nvPr/>
        </p:nvSpPr>
        <p:spPr bwMode="auto">
          <a:xfrm>
            <a:off x="460375" y="4586997"/>
            <a:ext cx="11564848" cy="18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20000"/>
              </a:lnSpc>
              <a:spcAft>
                <a:spcPts val="60"/>
              </a:spcAft>
            </a:pPr>
            <a:r>
              <a:rPr lang="en-US" sz="3200" b="1" smtClean="0">
                <a:solidFill>
                  <a:srgbClr val="00B050"/>
                </a:solidFill>
                <a:latin typeface="Times New Roman" pitchFamily="18" charset="0"/>
                <a:cs typeface="Times New Roman" pitchFamily="18" charset="0"/>
              </a:rPr>
              <a:t>=&gt; </a:t>
            </a:r>
            <a:r>
              <a:rPr lang="vi-VN" sz="3200" b="1" smtClean="0">
                <a:solidFill>
                  <a:srgbClr val="00B050"/>
                </a:solidFill>
                <a:latin typeface="Times New Roman" pitchFamily="18" charset="0"/>
                <a:cs typeface="Times New Roman" pitchFamily="18" charset="0"/>
              </a:rPr>
              <a:t>Việc </a:t>
            </a:r>
            <a:r>
              <a:rPr lang="vi-VN" sz="3200" b="1">
                <a:solidFill>
                  <a:srgbClr val="00B050"/>
                </a:solidFill>
                <a:latin typeface="Times New Roman" pitchFamily="18" charset="0"/>
                <a:cs typeface="Times New Roman" pitchFamily="18" charset="0"/>
              </a:rPr>
              <a:t>bạn An xây một mô hình ngói nhà giống với ngôi nhà của mình chỉ là hoạt động làm theo, rèn luyện kĩ năng chứ không phải là nghiên cứu khoa học.</a:t>
            </a:r>
          </a:p>
        </p:txBody>
      </p:sp>
      <p:sp>
        <p:nvSpPr>
          <p:cNvPr id="2052" name="Rectangle 1"/>
          <p:cNvSpPr>
            <a:spLocks noChangeArrowheads="1"/>
          </p:cNvSpPr>
          <p:nvPr/>
        </p:nvSpPr>
        <p:spPr bwMode="auto">
          <a:xfrm>
            <a:off x="592896" y="975878"/>
            <a:ext cx="11052764" cy="356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r>
              <a:rPr lang="vi-VN" sz="3200" b="1">
                <a:solidFill>
                  <a:srgbClr val="0000CC"/>
                </a:solidFill>
                <a:latin typeface="Times New Roman" pitchFamily="18" charset="0"/>
                <a:cs typeface="Times New Roman" pitchFamily="18" charset="0"/>
              </a:rPr>
              <a:t>Câu </a:t>
            </a:r>
            <a:r>
              <a:rPr lang="en-US" sz="3200" b="1" smtClean="0">
                <a:solidFill>
                  <a:srgbClr val="0000CC"/>
                </a:solidFill>
                <a:latin typeface="Times New Roman" pitchFamily="18" charset="0"/>
                <a:cs typeface="Times New Roman" pitchFamily="18" charset="0"/>
              </a:rPr>
              <a:t>1</a:t>
            </a:r>
            <a:r>
              <a:rPr lang="vi-VN" sz="3200" b="1" smtClean="0">
                <a:solidFill>
                  <a:srgbClr val="0000CC"/>
                </a:solidFill>
                <a:latin typeface="Times New Roman" pitchFamily="18" charset="0"/>
                <a:cs typeface="Times New Roman" pitchFamily="18" charset="0"/>
              </a:rPr>
              <a:t>:</a:t>
            </a:r>
            <a:r>
              <a:rPr lang="vi-VN" sz="3200" b="1">
                <a:solidFill>
                  <a:srgbClr val="0000CC"/>
                </a:solidFill>
                <a:latin typeface="Times New Roman" pitchFamily="18" charset="0"/>
                <a:cs typeface="Times New Roman" pitchFamily="18" charset="0"/>
              </a:rPr>
              <a:t> Một lần, bạn An lấy một ít xi măng trộn với cát rồi tự xây một mô hình ngôi nhà nhỏ giống với ngôi nhà của mình. Bạn Khánh đến rủ bạn An đi đá bóng. </a:t>
            </a:r>
            <a:endParaRPr lang="en-US" sz="3200" b="1" smtClean="0">
              <a:solidFill>
                <a:srgbClr val="0000CC"/>
              </a:solidFill>
              <a:latin typeface="Times New Roman" pitchFamily="18" charset="0"/>
              <a:cs typeface="Times New Roman" pitchFamily="18" charset="0"/>
            </a:endParaRPr>
          </a:p>
          <a:p>
            <a:pPr fontAlgn="base"/>
            <a:r>
              <a:rPr lang="vi-VN" sz="3200" b="1" smtClean="0">
                <a:solidFill>
                  <a:srgbClr val="0000CC"/>
                </a:solidFill>
                <a:latin typeface="Times New Roman" pitchFamily="18" charset="0"/>
                <a:cs typeface="Times New Roman" pitchFamily="18" charset="0"/>
              </a:rPr>
              <a:t>An </a:t>
            </a:r>
            <a:r>
              <a:rPr lang="vi-VN" sz="3200" b="1">
                <a:solidFill>
                  <a:srgbClr val="0000CC"/>
                </a:solidFill>
                <a:latin typeface="Times New Roman" pitchFamily="18" charset="0"/>
                <a:cs typeface="Times New Roman" pitchFamily="18" charset="0"/>
              </a:rPr>
              <a:t>nói: Để mình làm cho xong công trình nghiên cứu khoa học này rồi sẽ đi đá bóng. </a:t>
            </a:r>
            <a:endParaRPr lang="en-US" sz="3200" b="1" smtClean="0">
              <a:solidFill>
                <a:srgbClr val="0000CC"/>
              </a:solidFill>
              <a:latin typeface="Times New Roman" pitchFamily="18" charset="0"/>
              <a:cs typeface="Times New Roman" pitchFamily="18" charset="0"/>
            </a:endParaRPr>
          </a:p>
          <a:p>
            <a:pPr fontAlgn="base"/>
            <a:r>
              <a:rPr lang="vi-VN" sz="3200" b="1" smtClean="0">
                <a:solidFill>
                  <a:srgbClr val="0000CC"/>
                </a:solidFill>
                <a:latin typeface="Times New Roman" pitchFamily="18" charset="0"/>
                <a:cs typeface="Times New Roman" pitchFamily="18" charset="0"/>
              </a:rPr>
              <a:t>Theo </a:t>
            </a:r>
            <a:r>
              <a:rPr lang="vi-VN" sz="3200" b="1">
                <a:solidFill>
                  <a:srgbClr val="0000CC"/>
                </a:solidFill>
                <a:latin typeface="Times New Roman" pitchFamily="18" charset="0"/>
                <a:cs typeface="Times New Roman" pitchFamily="18" charset="0"/>
              </a:rPr>
              <a:t>em, việc mà bạn An đang làm có được coi là nghiên cứu khoa học không?</a:t>
            </a:r>
          </a:p>
        </p:txBody>
      </p:sp>
      <p:sp>
        <p:nvSpPr>
          <p:cNvPr id="2" name="AutoShape 2" descr="Chúng ta cần hành động nhiều hơn để lan tỏa hoạt động bảo vệ môi trường.-chung  ta can hanh dong nhieu hon de lan toa hoat dong bao ve moi truo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200" b="1">
              <a:solidFill>
                <a:srgbClr val="0000CC"/>
              </a:solidFill>
              <a:latin typeface="+mj-lt"/>
            </a:endParaRPr>
          </a:p>
        </p:txBody>
      </p:sp>
      <p:sp>
        <p:nvSpPr>
          <p:cNvPr id="3" name="AutoShape 4" descr="Chúng ta cần hành động nhiều hơn để lan tỏa hoạt động bảo vệ môi trường.-chung  ta can hanh dong nhieu hon de lan toa hoat dong bao ve moi truo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200" b="1">
              <a:solidFill>
                <a:srgbClr val="0000CC"/>
              </a:solidFill>
              <a:latin typeface="+mj-lt"/>
            </a:endParaRPr>
          </a:p>
        </p:txBody>
      </p:sp>
      <p:sp>
        <p:nvSpPr>
          <p:cNvPr id="5" name="AutoShape 2" descr="Trắc nghiệm KHTN 6 bài 1 giới thiệu về khoa học tự nhiên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3226674" y="317978"/>
            <a:ext cx="5334001" cy="584775"/>
          </a:xfrm>
          <a:prstGeom prst="rect">
            <a:avLst/>
          </a:prstGeom>
        </p:spPr>
        <p:txBody>
          <a:bodyPr wrap="square">
            <a:spAutoFit/>
          </a:bodyPr>
          <a:lstStyle/>
          <a:p>
            <a:pPr algn="ctr"/>
            <a:r>
              <a:rPr lang="en-US" sz="3200" b="1" smtClean="0">
                <a:solidFill>
                  <a:srgbClr val="FF0000"/>
                </a:solidFill>
                <a:latin typeface="Times New Roman" pitchFamily="18" charset="0"/>
                <a:cs typeface="Times New Roman" pitchFamily="18" charset="0"/>
              </a:rPr>
              <a:t>VẬN DỤNG VÀ MỞ RỘNG</a:t>
            </a:r>
            <a:endParaRPr lang="en-US" sz="32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46976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
          <p:cNvSpPr>
            <a:spLocks noChangeArrowheads="1"/>
          </p:cNvSpPr>
          <p:nvPr/>
        </p:nvSpPr>
        <p:spPr bwMode="auto">
          <a:xfrm>
            <a:off x="460375" y="3476408"/>
            <a:ext cx="11564848" cy="1222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20000"/>
              </a:lnSpc>
              <a:spcAft>
                <a:spcPts val="60"/>
              </a:spcAft>
            </a:pPr>
            <a:r>
              <a:rPr lang="en-US" sz="3200" b="1" smtClean="0">
                <a:solidFill>
                  <a:srgbClr val="00B050"/>
                </a:solidFill>
                <a:latin typeface="Times New Roman" pitchFamily="18" charset="0"/>
                <a:cs typeface="Times New Roman" pitchFamily="18" charset="0"/>
              </a:rPr>
              <a:t>=&gt; </a:t>
            </a:r>
            <a:r>
              <a:rPr lang="vi-VN" sz="3200" b="1">
                <a:solidFill>
                  <a:srgbClr val="00B050"/>
                </a:solidFill>
                <a:latin typeface="Times New Roman" pitchFamily="18" charset="0"/>
                <a:cs typeface="Times New Roman" pitchFamily="18" charset="0"/>
              </a:rPr>
              <a:t>a) Hoạt động thả diều chỉ là một hoạt động vui chơi, thể thao bình thường; không phải là hoạt động nghiên cứu khoa học</a:t>
            </a:r>
            <a:r>
              <a:rPr lang="vi-VN" sz="3200" b="1" smtClean="0">
                <a:solidFill>
                  <a:srgbClr val="00B050"/>
                </a:solidFill>
                <a:latin typeface="Times New Roman" pitchFamily="18" charset="0"/>
                <a:cs typeface="Times New Roman" pitchFamily="18" charset="0"/>
              </a:rPr>
              <a:t>.</a:t>
            </a:r>
            <a:endParaRPr lang="vi-VN" sz="3200" b="1">
              <a:solidFill>
                <a:srgbClr val="00B050"/>
              </a:solidFill>
              <a:latin typeface="Times New Roman" pitchFamily="18" charset="0"/>
              <a:cs typeface="Times New Roman" pitchFamily="18" charset="0"/>
            </a:endParaRPr>
          </a:p>
        </p:txBody>
      </p:sp>
      <p:sp>
        <p:nvSpPr>
          <p:cNvPr id="2052" name="Rectangle 1"/>
          <p:cNvSpPr>
            <a:spLocks noChangeArrowheads="1"/>
          </p:cNvSpPr>
          <p:nvPr/>
        </p:nvSpPr>
        <p:spPr bwMode="auto">
          <a:xfrm>
            <a:off x="592896" y="906866"/>
            <a:ext cx="1105276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r>
              <a:rPr lang="vi-VN" sz="3200" b="1">
                <a:solidFill>
                  <a:srgbClr val="0000CC"/>
                </a:solidFill>
                <a:latin typeface="+mj-lt"/>
                <a:cs typeface="Times New Roman" pitchFamily="18" charset="0"/>
              </a:rPr>
              <a:t>Câu </a:t>
            </a:r>
            <a:r>
              <a:rPr lang="en-US" sz="3200" b="1">
                <a:solidFill>
                  <a:srgbClr val="0000CC"/>
                </a:solidFill>
                <a:latin typeface="Times New Roman" pitchFamily="18" charset="0"/>
                <a:cs typeface="Times New Roman" pitchFamily="18" charset="0"/>
              </a:rPr>
              <a:t>2</a:t>
            </a:r>
            <a:r>
              <a:rPr lang="vi-VN" sz="3200" b="1" smtClean="0">
                <a:solidFill>
                  <a:srgbClr val="0000CC"/>
                </a:solidFill>
                <a:latin typeface="+mj-lt"/>
                <a:cs typeface="Times New Roman" pitchFamily="18" charset="0"/>
              </a:rPr>
              <a:t>:</a:t>
            </a:r>
            <a:r>
              <a:rPr lang="vi-VN" sz="3200" b="1">
                <a:solidFill>
                  <a:srgbClr val="0000CC"/>
                </a:solidFill>
                <a:latin typeface="+mj-lt"/>
                <a:cs typeface="Times New Roman" pitchFamily="18" charset="0"/>
              </a:rPr>
              <a:t> </a:t>
            </a:r>
            <a:r>
              <a:rPr lang="vi-VN" sz="3200" b="1">
                <a:solidFill>
                  <a:srgbClr val="0000CC"/>
                </a:solidFill>
                <a:latin typeface="+mj-lt"/>
              </a:rPr>
              <a:t>Bạn Vy cùng bạn Khang chơi thả diều.</a:t>
            </a:r>
          </a:p>
          <a:p>
            <a:pPr fontAlgn="base"/>
            <a:r>
              <a:rPr lang="vi-VN" sz="3200" b="1">
                <a:solidFill>
                  <a:srgbClr val="0000CC"/>
                </a:solidFill>
                <a:latin typeface="+mj-lt"/>
              </a:rPr>
              <a:t>a) Hoạt động chơi thả diều có phải là nghiên cứu khoa học tự nhiên không?</a:t>
            </a:r>
          </a:p>
          <a:p>
            <a:pPr fontAlgn="base"/>
            <a:r>
              <a:rPr lang="vi-VN" sz="3200" b="1">
                <a:solidFill>
                  <a:srgbClr val="0000CC"/>
                </a:solidFill>
                <a:latin typeface="+mj-lt"/>
              </a:rPr>
              <a:t>b) Theo em, người ta đã nghiên cứu và vận dụng sự hiểu biết nào trong tự nhiên để tao ra con diều trong trò chơi?</a:t>
            </a:r>
          </a:p>
        </p:txBody>
      </p:sp>
      <p:sp>
        <p:nvSpPr>
          <p:cNvPr id="2" name="AutoShape 2" descr="Chúng ta cần hành động nhiều hơn để lan tỏa hoạt động bảo vệ môi trường.-chung  ta can hanh dong nhieu hon de lan toa hoat dong bao ve moi truo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200" b="1">
              <a:solidFill>
                <a:srgbClr val="0000CC"/>
              </a:solidFill>
              <a:latin typeface="+mj-lt"/>
            </a:endParaRPr>
          </a:p>
        </p:txBody>
      </p:sp>
      <p:sp>
        <p:nvSpPr>
          <p:cNvPr id="3" name="AutoShape 4" descr="Chúng ta cần hành động nhiều hơn để lan tỏa hoạt động bảo vệ môi trường.-chung  ta can hanh dong nhieu hon de lan toa hoat dong bao ve moi truo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200" b="1">
              <a:solidFill>
                <a:srgbClr val="0000CC"/>
              </a:solidFill>
              <a:latin typeface="+mj-lt"/>
            </a:endParaRPr>
          </a:p>
        </p:txBody>
      </p:sp>
      <p:sp>
        <p:nvSpPr>
          <p:cNvPr id="5" name="AutoShape 2" descr="Trắc nghiệm KHTN 6 bài 1 giới thiệu về khoa học tự nhiên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3226674" y="317978"/>
            <a:ext cx="5334001" cy="584775"/>
          </a:xfrm>
          <a:prstGeom prst="rect">
            <a:avLst/>
          </a:prstGeom>
        </p:spPr>
        <p:txBody>
          <a:bodyPr wrap="square">
            <a:spAutoFit/>
          </a:bodyPr>
          <a:lstStyle/>
          <a:p>
            <a:pPr algn="ctr"/>
            <a:r>
              <a:rPr lang="en-US" sz="3200" b="1" smtClean="0">
                <a:solidFill>
                  <a:srgbClr val="FF0000"/>
                </a:solidFill>
                <a:latin typeface="Times New Roman" pitchFamily="18" charset="0"/>
                <a:cs typeface="Times New Roman" pitchFamily="18" charset="0"/>
              </a:rPr>
              <a:t>VẬN DỤNG VÀ MỞ RỘNG</a:t>
            </a:r>
            <a:endParaRPr lang="en-US" sz="3200" b="1">
              <a:solidFill>
                <a:srgbClr val="FF0000"/>
              </a:solidFill>
              <a:latin typeface="Times New Roman" pitchFamily="18" charset="0"/>
              <a:cs typeface="Times New Roman" pitchFamily="18" charset="0"/>
            </a:endParaRPr>
          </a:p>
        </p:txBody>
      </p:sp>
      <p:sp>
        <p:nvSpPr>
          <p:cNvPr id="8" name="Rectangle 1"/>
          <p:cNvSpPr>
            <a:spLocks noChangeArrowheads="1"/>
          </p:cNvSpPr>
          <p:nvPr/>
        </p:nvSpPr>
        <p:spPr bwMode="auto">
          <a:xfrm>
            <a:off x="558535" y="4699050"/>
            <a:ext cx="11564848" cy="18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20000"/>
              </a:lnSpc>
              <a:spcAft>
                <a:spcPts val="60"/>
              </a:spcAft>
            </a:pPr>
            <a:r>
              <a:rPr lang="en-US" sz="3200" b="1" smtClean="0">
                <a:solidFill>
                  <a:srgbClr val="00B050"/>
                </a:solidFill>
                <a:latin typeface="Times New Roman" pitchFamily="18" charset="0"/>
                <a:cs typeface="Times New Roman" pitchFamily="18" charset="0"/>
              </a:rPr>
              <a:t>=&gt; </a:t>
            </a:r>
            <a:r>
              <a:rPr lang="vi-VN" sz="3200" b="1" smtClean="0">
                <a:solidFill>
                  <a:srgbClr val="00B050"/>
                </a:solidFill>
                <a:latin typeface="Times New Roman" pitchFamily="18" charset="0"/>
                <a:cs typeface="Times New Roman" pitchFamily="18" charset="0"/>
              </a:rPr>
              <a:t>b</a:t>
            </a:r>
            <a:r>
              <a:rPr lang="vi-VN" sz="3200" b="1">
                <a:solidFill>
                  <a:srgbClr val="00B050"/>
                </a:solidFill>
                <a:latin typeface="Times New Roman" pitchFamily="18" charset="0"/>
                <a:cs typeface="Times New Roman" pitchFamily="18" charset="0"/>
              </a:rPr>
              <a:t>) Người ta đã nghiên cứu và vận dụng sự hiểu biết về quá trình bay lượn của chim và sức đẩy của gió để sáng tạo nên trò chơi thả diều.</a:t>
            </a:r>
          </a:p>
        </p:txBody>
      </p:sp>
    </p:spTree>
    <p:extLst>
      <p:ext uri="{BB962C8B-B14F-4D97-AF65-F5344CB8AC3E}">
        <p14:creationId xmlns:p14="http://schemas.microsoft.com/office/powerpoint/2010/main" val="2917937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1"/>
          <p:cNvSpPr>
            <a:spLocks noChangeArrowheads="1"/>
          </p:cNvSpPr>
          <p:nvPr/>
        </p:nvSpPr>
        <p:spPr bwMode="auto">
          <a:xfrm>
            <a:off x="592896" y="906866"/>
            <a:ext cx="11173534" cy="5410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20000"/>
              </a:lnSpc>
              <a:spcAft>
                <a:spcPts val="60"/>
              </a:spcAft>
            </a:pPr>
            <a:r>
              <a:rPr lang="vi-VN" sz="3200" b="1">
                <a:solidFill>
                  <a:srgbClr val="0000CC"/>
                </a:solidFill>
                <a:latin typeface="+mj-lt"/>
                <a:cs typeface="Times New Roman" pitchFamily="18" charset="0"/>
              </a:rPr>
              <a:t>Câu </a:t>
            </a:r>
            <a:r>
              <a:rPr lang="en-US" sz="3200" b="1" smtClean="0">
                <a:solidFill>
                  <a:srgbClr val="0000CC"/>
                </a:solidFill>
                <a:latin typeface="Times New Roman" pitchFamily="18" charset="0"/>
                <a:cs typeface="Times New Roman" pitchFamily="18" charset="0"/>
              </a:rPr>
              <a:t>3</a:t>
            </a:r>
            <a:r>
              <a:rPr lang="vi-VN" sz="3200" b="1" smtClean="0">
                <a:solidFill>
                  <a:srgbClr val="0000CC"/>
                </a:solidFill>
                <a:latin typeface="+mj-lt"/>
                <a:cs typeface="Times New Roman" pitchFamily="18" charset="0"/>
              </a:rPr>
              <a:t>:</a:t>
            </a:r>
            <a:r>
              <a:rPr lang="vi-VN" sz="3200" b="1">
                <a:solidFill>
                  <a:srgbClr val="0000CC"/>
                </a:solidFill>
                <a:latin typeface="+mj-lt"/>
                <a:cs typeface="Times New Roman" pitchFamily="18" charset="0"/>
              </a:rPr>
              <a:t> </a:t>
            </a:r>
            <a:r>
              <a:rPr lang="vi-VN" sz="3200" b="1">
                <a:solidFill>
                  <a:srgbClr val="0000CC"/>
                </a:solidFill>
                <a:latin typeface="+mj-lt"/>
              </a:rPr>
              <a:t>Để nuôi tôm đạt năng suất, ngoài việc cho tôm ăn các loại thức ăn phù hợp, người nông dân còn lắp đặt hệ thống quạt nước ở các đầm nuôi tôm</a:t>
            </a:r>
            <a:r>
              <a:rPr lang="vi-VN" sz="3200" b="1" smtClean="0">
                <a:solidFill>
                  <a:srgbClr val="0000CC"/>
                </a:solidFill>
                <a:latin typeface="+mj-lt"/>
              </a:rPr>
              <a:t>.</a:t>
            </a:r>
            <a:endParaRPr lang="en-US" sz="3200" b="1" smtClean="0">
              <a:solidFill>
                <a:srgbClr val="0000CC"/>
              </a:solidFill>
              <a:latin typeface="+mj-lt"/>
            </a:endParaRPr>
          </a:p>
          <a:p>
            <a:pPr fontAlgn="base">
              <a:lnSpc>
                <a:spcPct val="120000"/>
              </a:lnSpc>
              <a:spcAft>
                <a:spcPts val="60"/>
              </a:spcAft>
            </a:pPr>
            <a:r>
              <a:rPr lang="vi-VN" sz="3200" b="1">
                <a:solidFill>
                  <a:srgbClr val="0000CC"/>
                </a:solidFill>
                <a:latin typeface="+mj-lt"/>
              </a:rPr>
              <a:t>a) Người nông dân lắp máy quạt nước cho đầm tôm để làm gì?</a:t>
            </a:r>
          </a:p>
          <a:p>
            <a:pPr fontAlgn="base">
              <a:lnSpc>
                <a:spcPct val="120000"/>
              </a:lnSpc>
              <a:spcAft>
                <a:spcPts val="60"/>
              </a:spcAft>
            </a:pPr>
            <a:r>
              <a:rPr lang="vi-VN" sz="3200" b="1">
                <a:solidFill>
                  <a:srgbClr val="0000CC"/>
                </a:solidFill>
                <a:latin typeface="+mj-lt"/>
              </a:rPr>
              <a:t>b) Việc lắp đặt hệ thống quạt nước cho đầm tôm có phải là hoạt động nghiên cứu khoa học không?</a:t>
            </a:r>
          </a:p>
          <a:p>
            <a:pPr fontAlgn="base">
              <a:lnSpc>
                <a:spcPct val="120000"/>
              </a:lnSpc>
              <a:spcAft>
                <a:spcPts val="60"/>
              </a:spcAft>
            </a:pPr>
            <a:r>
              <a:rPr lang="vi-VN" sz="3200" b="1">
                <a:solidFill>
                  <a:srgbClr val="0000CC"/>
                </a:solidFill>
                <a:latin typeface="+mj-lt"/>
              </a:rPr>
              <a:t>c) Việc cho tôm ăn có phải là nghiên cứu khoa học không?</a:t>
            </a:r>
          </a:p>
          <a:p>
            <a:pPr fontAlgn="base">
              <a:lnSpc>
                <a:spcPct val="120000"/>
              </a:lnSpc>
              <a:spcAft>
                <a:spcPts val="60"/>
              </a:spcAft>
            </a:pPr>
            <a:r>
              <a:rPr lang="vi-VN" sz="3200" b="1">
                <a:solidFill>
                  <a:srgbClr val="0000CC"/>
                </a:solidFill>
                <a:latin typeface="+mj-lt"/>
              </a:rPr>
              <a:t>d) Việc nghiên cứu công thức để chế biến ra thức ăn tốt nhất, giúp tôm phát triển có phải là nghiên cứu khoa học không</a:t>
            </a:r>
            <a:r>
              <a:rPr lang="vi-VN" sz="3200" b="1" smtClean="0">
                <a:solidFill>
                  <a:srgbClr val="0000CC"/>
                </a:solidFill>
                <a:latin typeface="+mj-lt"/>
              </a:rPr>
              <a:t>?</a:t>
            </a:r>
            <a:endParaRPr lang="vi-VN" sz="3200" b="1">
              <a:solidFill>
                <a:srgbClr val="0000CC"/>
              </a:solidFill>
              <a:latin typeface="+mj-lt"/>
            </a:endParaRPr>
          </a:p>
        </p:txBody>
      </p:sp>
      <p:sp>
        <p:nvSpPr>
          <p:cNvPr id="2" name="AutoShape 2" descr="Chúng ta cần hành động nhiều hơn để lan tỏa hoạt động bảo vệ môi trường.-chung  ta can hanh dong nhieu hon de lan toa hoat dong bao ve moi truo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200" b="1">
              <a:solidFill>
                <a:srgbClr val="0000CC"/>
              </a:solidFill>
              <a:latin typeface="+mj-lt"/>
            </a:endParaRPr>
          </a:p>
        </p:txBody>
      </p:sp>
      <p:sp>
        <p:nvSpPr>
          <p:cNvPr id="3" name="AutoShape 4" descr="Chúng ta cần hành động nhiều hơn để lan tỏa hoạt động bảo vệ môi trường.-chung  ta can hanh dong nhieu hon de lan toa hoat dong bao ve moi truo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200" b="1">
              <a:solidFill>
                <a:srgbClr val="0000CC"/>
              </a:solidFill>
              <a:latin typeface="+mj-lt"/>
            </a:endParaRPr>
          </a:p>
        </p:txBody>
      </p:sp>
      <p:sp>
        <p:nvSpPr>
          <p:cNvPr id="5" name="AutoShape 2" descr="Trắc nghiệm KHTN 6 bài 1 giới thiệu về khoa học tự nhiên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3226674" y="317978"/>
            <a:ext cx="5334001" cy="584775"/>
          </a:xfrm>
          <a:prstGeom prst="rect">
            <a:avLst/>
          </a:prstGeom>
        </p:spPr>
        <p:txBody>
          <a:bodyPr wrap="square">
            <a:spAutoFit/>
          </a:bodyPr>
          <a:lstStyle/>
          <a:p>
            <a:pPr algn="ctr"/>
            <a:r>
              <a:rPr lang="en-US" sz="3200" b="1" smtClean="0">
                <a:solidFill>
                  <a:srgbClr val="FF0000"/>
                </a:solidFill>
                <a:latin typeface="Times New Roman" pitchFamily="18" charset="0"/>
                <a:cs typeface="Times New Roman" pitchFamily="18" charset="0"/>
              </a:rPr>
              <a:t>VẬN DỤNG VÀ MỞ RỘNG</a:t>
            </a:r>
            <a:endParaRPr lang="en-US" sz="32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12345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512" y="719408"/>
            <a:ext cx="830113" cy="910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030" y="2571391"/>
            <a:ext cx="1090359" cy="950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759" y="4362809"/>
            <a:ext cx="917630" cy="894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457389" y="760631"/>
            <a:ext cx="6187207" cy="1077218"/>
          </a:xfrm>
          <a:prstGeom prst="rect">
            <a:avLst/>
          </a:prstGeom>
          <a:noFill/>
        </p:spPr>
        <p:txBody>
          <a:bodyPr wrap="square" rtlCol="0">
            <a:spAutoFit/>
          </a:bodyPr>
          <a:lstStyle/>
          <a:p>
            <a:r>
              <a:rPr lang="en-US" sz="3200" b="1" smtClean="0">
                <a:latin typeface="Times New Roman" pitchFamily="18" charset="0"/>
                <a:cs typeface="Times New Roman" pitchFamily="18" charset="0"/>
              </a:rPr>
              <a:t>Củng cố kiến thức và rèn luyện kĩ năng đã học</a:t>
            </a:r>
            <a:endParaRPr lang="en-US" sz="3200" b="1">
              <a:latin typeface="Times New Roman" pitchFamily="18" charset="0"/>
              <a:cs typeface="Times New Roman" pitchFamily="18" charset="0"/>
            </a:endParaRPr>
          </a:p>
        </p:txBody>
      </p:sp>
      <p:sp>
        <p:nvSpPr>
          <p:cNvPr id="8" name="TextBox 7"/>
          <p:cNvSpPr txBox="1"/>
          <p:nvPr/>
        </p:nvSpPr>
        <p:spPr>
          <a:xfrm>
            <a:off x="2575283" y="2379522"/>
            <a:ext cx="6187207" cy="1077218"/>
          </a:xfrm>
          <a:prstGeom prst="rect">
            <a:avLst/>
          </a:prstGeom>
          <a:noFill/>
        </p:spPr>
        <p:txBody>
          <a:bodyPr wrap="square" rtlCol="0">
            <a:spAutoFit/>
          </a:bodyPr>
          <a:lstStyle/>
          <a:p>
            <a:r>
              <a:rPr lang="en-US" sz="3200" b="1" smtClean="0">
                <a:latin typeface="Times New Roman" pitchFamily="18" charset="0"/>
                <a:cs typeface="Times New Roman" pitchFamily="18" charset="0"/>
              </a:rPr>
              <a:t>Vận dụng kiến thức và kĩ năng đã học vào thực tiễn cuộc sống</a:t>
            </a:r>
            <a:endParaRPr lang="en-US" sz="3200" b="1">
              <a:latin typeface="Times New Roman" pitchFamily="18" charset="0"/>
              <a:cs typeface="Times New Roman" pitchFamily="18" charset="0"/>
            </a:endParaRPr>
          </a:p>
        </p:txBody>
      </p:sp>
      <p:sp>
        <p:nvSpPr>
          <p:cNvPr id="9" name="TextBox 8"/>
          <p:cNvSpPr txBox="1"/>
          <p:nvPr/>
        </p:nvSpPr>
        <p:spPr>
          <a:xfrm>
            <a:off x="2609789" y="4281306"/>
            <a:ext cx="6187207" cy="1569660"/>
          </a:xfrm>
          <a:prstGeom prst="rect">
            <a:avLst/>
          </a:prstGeom>
          <a:noFill/>
        </p:spPr>
        <p:txBody>
          <a:bodyPr wrap="square" rtlCol="0">
            <a:spAutoFit/>
          </a:bodyPr>
          <a:lstStyle/>
          <a:p>
            <a:r>
              <a:rPr lang="en-US" sz="3200" b="1" smtClean="0">
                <a:latin typeface="Times New Roman" pitchFamily="18" charset="0"/>
                <a:cs typeface="Times New Roman" pitchFamily="18" charset="0"/>
              </a:rPr>
              <a:t>Giới thiệu thêm kiến thức và ứng dụng liên quan đến bài học, giúp các em tự học ở nhà.</a:t>
            </a:r>
            <a:endParaRPr lang="en-US" sz="3200" b="1">
              <a:latin typeface="Times New Roman" pitchFamily="18" charset="0"/>
              <a:cs typeface="Times New Roman" pitchFamily="18" charset="0"/>
            </a:endParaRPr>
          </a:p>
        </p:txBody>
      </p:sp>
    </p:spTree>
    <p:extLst>
      <p:ext uri="{BB962C8B-B14F-4D97-AF65-F5344CB8AC3E}">
        <p14:creationId xmlns:p14="http://schemas.microsoft.com/office/powerpoint/2010/main" val="3187302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7"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1"/>
          <p:cNvSpPr>
            <a:spLocks noChangeArrowheads="1"/>
          </p:cNvSpPr>
          <p:nvPr/>
        </p:nvSpPr>
        <p:spPr bwMode="auto">
          <a:xfrm>
            <a:off x="592897" y="906866"/>
            <a:ext cx="5490558" cy="3724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20000"/>
              </a:lnSpc>
              <a:spcAft>
                <a:spcPts val="60"/>
              </a:spcAft>
            </a:pPr>
            <a:r>
              <a:rPr lang="vi-VN" sz="2800" b="1">
                <a:solidFill>
                  <a:srgbClr val="0000CC"/>
                </a:solidFill>
                <a:latin typeface="+mj-lt"/>
                <a:cs typeface="Times New Roman" pitchFamily="18" charset="0"/>
              </a:rPr>
              <a:t>Câu </a:t>
            </a:r>
            <a:r>
              <a:rPr lang="en-US" sz="2800" b="1" smtClean="0">
                <a:solidFill>
                  <a:srgbClr val="0000CC"/>
                </a:solidFill>
                <a:latin typeface="Times New Roman" pitchFamily="18" charset="0"/>
                <a:cs typeface="Times New Roman" pitchFamily="18" charset="0"/>
              </a:rPr>
              <a:t>3</a:t>
            </a:r>
            <a:r>
              <a:rPr lang="vi-VN" sz="2800" b="1" smtClean="0">
                <a:solidFill>
                  <a:srgbClr val="0000CC"/>
                </a:solidFill>
                <a:latin typeface="+mj-lt"/>
                <a:cs typeface="Times New Roman" pitchFamily="18" charset="0"/>
              </a:rPr>
              <a:t>:</a:t>
            </a:r>
            <a:r>
              <a:rPr lang="vi-VN" sz="2800" b="1">
                <a:solidFill>
                  <a:srgbClr val="0000CC"/>
                </a:solidFill>
                <a:latin typeface="+mj-lt"/>
                <a:cs typeface="Times New Roman" pitchFamily="18" charset="0"/>
              </a:rPr>
              <a:t> </a:t>
            </a:r>
            <a:r>
              <a:rPr lang="vi-VN" sz="2800" b="1">
                <a:solidFill>
                  <a:srgbClr val="0000CC"/>
                </a:solidFill>
                <a:latin typeface="+mj-lt"/>
              </a:rPr>
              <a:t>Để nuôi tôm đạt năng suất, ngoài việc cho tôm ăn các loại thức ăn phù hợp, người nông dân còn lắp đặt hệ thống quạt nước ở các đầm nuôi tôm</a:t>
            </a:r>
            <a:r>
              <a:rPr lang="vi-VN" sz="2800" b="1" smtClean="0">
                <a:solidFill>
                  <a:srgbClr val="0000CC"/>
                </a:solidFill>
                <a:latin typeface="+mj-lt"/>
              </a:rPr>
              <a:t>.</a:t>
            </a:r>
            <a:endParaRPr lang="en-US" sz="2800" b="1" smtClean="0">
              <a:solidFill>
                <a:srgbClr val="0000CC"/>
              </a:solidFill>
              <a:latin typeface="+mj-lt"/>
            </a:endParaRPr>
          </a:p>
          <a:p>
            <a:pPr fontAlgn="base">
              <a:lnSpc>
                <a:spcPct val="120000"/>
              </a:lnSpc>
              <a:spcAft>
                <a:spcPts val="60"/>
              </a:spcAft>
            </a:pPr>
            <a:r>
              <a:rPr lang="vi-VN" sz="2800" b="1">
                <a:solidFill>
                  <a:srgbClr val="0000CC"/>
                </a:solidFill>
                <a:latin typeface="+mj-lt"/>
              </a:rPr>
              <a:t>a) Người nông dân lắp máy quạt nước cho đầm tôm để làm gì</a:t>
            </a:r>
            <a:r>
              <a:rPr lang="vi-VN" sz="2800" b="1" smtClean="0">
                <a:solidFill>
                  <a:srgbClr val="0000CC"/>
                </a:solidFill>
                <a:latin typeface="+mj-lt"/>
              </a:rPr>
              <a:t>?</a:t>
            </a:r>
            <a:endParaRPr lang="vi-VN" sz="2800" b="1">
              <a:solidFill>
                <a:srgbClr val="0000CC"/>
              </a:solidFill>
              <a:latin typeface="+mj-lt"/>
            </a:endParaRPr>
          </a:p>
        </p:txBody>
      </p:sp>
      <p:sp>
        <p:nvSpPr>
          <p:cNvPr id="2" name="AutoShape 2" descr="Chúng ta cần hành động nhiều hơn để lan tỏa hoạt động bảo vệ môi trường.-chung  ta can hanh dong nhieu hon de lan toa hoat dong bao ve moi truo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200" b="1">
              <a:solidFill>
                <a:srgbClr val="0000CC"/>
              </a:solidFill>
              <a:latin typeface="+mj-lt"/>
            </a:endParaRPr>
          </a:p>
        </p:txBody>
      </p:sp>
      <p:sp>
        <p:nvSpPr>
          <p:cNvPr id="3" name="AutoShape 4" descr="Chúng ta cần hành động nhiều hơn để lan tỏa hoạt động bảo vệ môi trường.-chung  ta can hanh dong nhieu hon de lan toa hoat dong bao ve moi truo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200" b="1">
              <a:solidFill>
                <a:srgbClr val="0000CC"/>
              </a:solidFill>
              <a:latin typeface="+mj-lt"/>
            </a:endParaRPr>
          </a:p>
        </p:txBody>
      </p:sp>
      <p:sp>
        <p:nvSpPr>
          <p:cNvPr id="5" name="AutoShape 2" descr="Trắc nghiệm KHTN 6 bài 1 giới thiệu về khoa học tự nhiên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3226674" y="317978"/>
            <a:ext cx="5334001" cy="584775"/>
          </a:xfrm>
          <a:prstGeom prst="rect">
            <a:avLst/>
          </a:prstGeom>
        </p:spPr>
        <p:txBody>
          <a:bodyPr wrap="square">
            <a:spAutoFit/>
          </a:bodyPr>
          <a:lstStyle/>
          <a:p>
            <a:pPr algn="ctr"/>
            <a:r>
              <a:rPr lang="en-US" sz="3200" b="1" smtClean="0">
                <a:solidFill>
                  <a:srgbClr val="FF0000"/>
                </a:solidFill>
                <a:latin typeface="Times New Roman" pitchFamily="18" charset="0"/>
                <a:cs typeface="Times New Roman" pitchFamily="18" charset="0"/>
              </a:rPr>
              <a:t>VẬN DỤNG VÀ MỞ RỘNG</a:t>
            </a:r>
            <a:endParaRPr lang="en-US" sz="3200" b="1">
              <a:solidFill>
                <a:srgbClr val="FF0000"/>
              </a:solidFill>
              <a:latin typeface="Times New Roman" pitchFamily="18" charset="0"/>
              <a:cs typeface="Times New Roman" pitchFamily="18" charset="0"/>
            </a:endParaRPr>
          </a:p>
        </p:txBody>
      </p:sp>
      <p:pic>
        <p:nvPicPr>
          <p:cNvPr id="4" name="Quạt nuôi tôm.web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83455" y="1156999"/>
            <a:ext cx="5623964" cy="3163480"/>
          </a:xfrm>
          <a:prstGeom prst="rect">
            <a:avLst/>
          </a:prstGeom>
        </p:spPr>
      </p:pic>
      <p:sp>
        <p:nvSpPr>
          <p:cNvPr id="6" name="Rectangle 5"/>
          <p:cNvSpPr/>
          <p:nvPr/>
        </p:nvSpPr>
        <p:spPr>
          <a:xfrm>
            <a:off x="879151" y="4631475"/>
            <a:ext cx="8149087" cy="2062103"/>
          </a:xfrm>
          <a:prstGeom prst="rect">
            <a:avLst/>
          </a:prstGeom>
        </p:spPr>
        <p:txBody>
          <a:bodyPr wrap="square">
            <a:spAutoFit/>
          </a:bodyPr>
          <a:lstStyle/>
          <a:p>
            <a:r>
              <a:rPr lang="en-US" sz="3200" b="1" smtClean="0">
                <a:solidFill>
                  <a:srgbClr val="00B050"/>
                </a:solidFill>
                <a:latin typeface="Times New Roman" pitchFamily="18" charset="0"/>
                <a:cs typeface="Times New Roman" pitchFamily="18" charset="0"/>
              </a:rPr>
              <a:t>=&gt; </a:t>
            </a:r>
            <a:r>
              <a:rPr lang="vi-VN" sz="3200" b="1" smtClean="0">
                <a:solidFill>
                  <a:srgbClr val="00B050"/>
                </a:solidFill>
                <a:latin typeface="+mj-lt"/>
              </a:rPr>
              <a:t>a</a:t>
            </a:r>
            <a:r>
              <a:rPr lang="vi-VN" sz="3200" b="1">
                <a:solidFill>
                  <a:srgbClr val="00B050"/>
                </a:solidFill>
                <a:latin typeface="+mj-lt"/>
              </a:rPr>
              <a:t>) Nông dân lắp máy quạt nước cho đắm tôm để đảo nước liên tục nhằm làm tăng khả năng hoà tan của khí oxygen vào nước, cung cấp đủ oxygen cho tôm.</a:t>
            </a:r>
            <a:endParaRPr lang="en-US" sz="3200" b="1">
              <a:solidFill>
                <a:srgbClr val="00B050"/>
              </a:solidFill>
              <a:latin typeface="+mj-lt"/>
            </a:endParaRPr>
          </a:p>
        </p:txBody>
      </p:sp>
    </p:spTree>
    <p:extLst>
      <p:ext uri="{BB962C8B-B14F-4D97-AF65-F5344CB8AC3E}">
        <p14:creationId xmlns:p14="http://schemas.microsoft.com/office/powerpoint/2010/main" val="3570245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1"/>
          <p:cNvSpPr>
            <a:spLocks noChangeArrowheads="1"/>
          </p:cNvSpPr>
          <p:nvPr/>
        </p:nvSpPr>
        <p:spPr bwMode="auto">
          <a:xfrm>
            <a:off x="592896" y="906866"/>
            <a:ext cx="11173534" cy="305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20000"/>
              </a:lnSpc>
              <a:spcAft>
                <a:spcPts val="60"/>
              </a:spcAft>
            </a:pPr>
            <a:r>
              <a:rPr lang="vi-VN" sz="3200" b="1">
                <a:solidFill>
                  <a:srgbClr val="0000CC"/>
                </a:solidFill>
                <a:latin typeface="+mj-lt"/>
                <a:cs typeface="Times New Roman" pitchFamily="18" charset="0"/>
              </a:rPr>
              <a:t>Câu </a:t>
            </a:r>
            <a:r>
              <a:rPr lang="en-US" sz="3200" b="1" smtClean="0">
                <a:solidFill>
                  <a:srgbClr val="0000CC"/>
                </a:solidFill>
                <a:latin typeface="Times New Roman" pitchFamily="18" charset="0"/>
                <a:cs typeface="Times New Roman" pitchFamily="18" charset="0"/>
              </a:rPr>
              <a:t>3</a:t>
            </a:r>
            <a:r>
              <a:rPr lang="vi-VN" sz="3200" b="1" smtClean="0">
                <a:solidFill>
                  <a:srgbClr val="0000CC"/>
                </a:solidFill>
                <a:latin typeface="+mj-lt"/>
                <a:cs typeface="Times New Roman" pitchFamily="18" charset="0"/>
              </a:rPr>
              <a:t>:</a:t>
            </a:r>
            <a:r>
              <a:rPr lang="vi-VN" sz="3200" b="1">
                <a:solidFill>
                  <a:srgbClr val="0000CC"/>
                </a:solidFill>
                <a:latin typeface="+mj-lt"/>
                <a:cs typeface="Times New Roman" pitchFamily="18" charset="0"/>
              </a:rPr>
              <a:t> </a:t>
            </a:r>
            <a:r>
              <a:rPr lang="vi-VN" sz="3200" b="1">
                <a:solidFill>
                  <a:srgbClr val="0000CC"/>
                </a:solidFill>
                <a:latin typeface="+mj-lt"/>
              </a:rPr>
              <a:t>Để nuôi tôm đạt năng suất, ngoài việc cho tôm ăn các loại thức ăn phù hợp, người nông dân còn lắp đặt hệ thống quạt nước ở các đầm nuôi tôm</a:t>
            </a:r>
            <a:r>
              <a:rPr lang="vi-VN" sz="3200" b="1" smtClean="0">
                <a:solidFill>
                  <a:srgbClr val="0000CC"/>
                </a:solidFill>
                <a:latin typeface="+mj-lt"/>
              </a:rPr>
              <a:t>.</a:t>
            </a:r>
            <a:endParaRPr lang="en-US" sz="3200" b="1" smtClean="0">
              <a:solidFill>
                <a:srgbClr val="0000CC"/>
              </a:solidFill>
              <a:latin typeface="+mj-lt"/>
            </a:endParaRPr>
          </a:p>
          <a:p>
            <a:pPr fontAlgn="base">
              <a:lnSpc>
                <a:spcPct val="120000"/>
              </a:lnSpc>
              <a:spcAft>
                <a:spcPts val="60"/>
              </a:spcAft>
            </a:pPr>
            <a:r>
              <a:rPr lang="vi-VN" sz="3200" b="1" smtClean="0">
                <a:solidFill>
                  <a:srgbClr val="0000CC"/>
                </a:solidFill>
                <a:latin typeface="+mj-lt"/>
              </a:rPr>
              <a:t>b</a:t>
            </a:r>
            <a:r>
              <a:rPr lang="vi-VN" sz="3200" b="1">
                <a:solidFill>
                  <a:srgbClr val="0000CC"/>
                </a:solidFill>
                <a:latin typeface="+mj-lt"/>
              </a:rPr>
              <a:t>) Việc lắp đặt hệ thống quạt nước cho đầm tôm có phải là hoạt động nghiên cứu khoa học không</a:t>
            </a:r>
            <a:r>
              <a:rPr lang="vi-VN" sz="3200" b="1" smtClean="0">
                <a:solidFill>
                  <a:srgbClr val="0000CC"/>
                </a:solidFill>
                <a:latin typeface="+mj-lt"/>
              </a:rPr>
              <a:t>?</a:t>
            </a:r>
            <a:endParaRPr lang="vi-VN" sz="3200" b="1">
              <a:solidFill>
                <a:srgbClr val="0000CC"/>
              </a:solidFill>
              <a:latin typeface="+mj-lt"/>
            </a:endParaRPr>
          </a:p>
        </p:txBody>
      </p:sp>
      <p:sp>
        <p:nvSpPr>
          <p:cNvPr id="2" name="AutoShape 2" descr="Chúng ta cần hành động nhiều hơn để lan tỏa hoạt động bảo vệ môi trường.-chung  ta can hanh dong nhieu hon de lan toa hoat dong bao ve moi truo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200" b="1">
              <a:solidFill>
                <a:srgbClr val="0000CC"/>
              </a:solidFill>
              <a:latin typeface="+mj-lt"/>
            </a:endParaRPr>
          </a:p>
        </p:txBody>
      </p:sp>
      <p:sp>
        <p:nvSpPr>
          <p:cNvPr id="3" name="AutoShape 4" descr="Chúng ta cần hành động nhiều hơn để lan tỏa hoạt động bảo vệ môi trường.-chung  ta can hanh dong nhieu hon de lan toa hoat dong bao ve moi truo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200" b="1">
              <a:solidFill>
                <a:srgbClr val="0000CC"/>
              </a:solidFill>
              <a:latin typeface="+mj-lt"/>
            </a:endParaRPr>
          </a:p>
        </p:txBody>
      </p:sp>
      <p:sp>
        <p:nvSpPr>
          <p:cNvPr id="5" name="AutoShape 2" descr="Trắc nghiệm KHTN 6 bài 1 giới thiệu về khoa học tự nhiên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3226674" y="317978"/>
            <a:ext cx="5334001" cy="584775"/>
          </a:xfrm>
          <a:prstGeom prst="rect">
            <a:avLst/>
          </a:prstGeom>
        </p:spPr>
        <p:txBody>
          <a:bodyPr wrap="square">
            <a:spAutoFit/>
          </a:bodyPr>
          <a:lstStyle/>
          <a:p>
            <a:pPr algn="ctr"/>
            <a:r>
              <a:rPr lang="en-US" sz="3200" b="1" smtClean="0">
                <a:solidFill>
                  <a:srgbClr val="FF0000"/>
                </a:solidFill>
                <a:latin typeface="Times New Roman" pitchFamily="18" charset="0"/>
                <a:cs typeface="Times New Roman" pitchFamily="18" charset="0"/>
              </a:rPr>
              <a:t>VẬN DỤNG VÀ MỞ RỘNG</a:t>
            </a:r>
            <a:endParaRPr lang="en-US" sz="3200" b="1">
              <a:solidFill>
                <a:srgbClr val="FF0000"/>
              </a:solidFill>
              <a:latin typeface="Times New Roman" pitchFamily="18" charset="0"/>
              <a:cs typeface="Times New Roman" pitchFamily="18" charset="0"/>
            </a:endParaRPr>
          </a:p>
        </p:txBody>
      </p:sp>
      <p:sp>
        <p:nvSpPr>
          <p:cNvPr id="4" name="Rectangle 3"/>
          <p:cNvSpPr/>
          <p:nvPr/>
        </p:nvSpPr>
        <p:spPr>
          <a:xfrm>
            <a:off x="1052696" y="4433825"/>
            <a:ext cx="10253933" cy="1569660"/>
          </a:xfrm>
          <a:prstGeom prst="rect">
            <a:avLst/>
          </a:prstGeom>
        </p:spPr>
        <p:txBody>
          <a:bodyPr wrap="square">
            <a:spAutoFit/>
          </a:bodyPr>
          <a:lstStyle/>
          <a:p>
            <a:r>
              <a:rPr lang="en-US" sz="3200" b="1" smtClean="0">
                <a:solidFill>
                  <a:srgbClr val="00B050"/>
                </a:solidFill>
                <a:latin typeface="Times New Roman" pitchFamily="18" charset="0"/>
                <a:cs typeface="Times New Roman" pitchFamily="18" charset="0"/>
              </a:rPr>
              <a:t>=&gt; </a:t>
            </a:r>
            <a:r>
              <a:rPr lang="vi-VN" sz="3200" b="1" smtClean="0">
                <a:solidFill>
                  <a:srgbClr val="00B050"/>
                </a:solidFill>
                <a:latin typeface="Times New Roman" pitchFamily="18" charset="0"/>
                <a:cs typeface="Times New Roman" pitchFamily="18" charset="0"/>
              </a:rPr>
              <a:t>b</a:t>
            </a:r>
            <a:r>
              <a:rPr lang="vi-VN" sz="3200" b="1">
                <a:solidFill>
                  <a:srgbClr val="00B050"/>
                </a:solidFill>
                <a:latin typeface="Times New Roman" pitchFamily="18" charset="0"/>
                <a:cs typeface="Times New Roman" pitchFamily="18" charset="0"/>
              </a:rPr>
              <a:t>) Việc lắp hệ thống quạt nước cho tôm không phải là nghiên cứu khoa học mà đó chỉ là sự vận dụng kết quả của nghiên cứu khoa học vào nuôi trồng thuỷ sản.</a:t>
            </a:r>
            <a:endParaRPr lang="en-US" sz="3200" b="1">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685937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1"/>
          <p:cNvSpPr>
            <a:spLocks noChangeArrowheads="1"/>
          </p:cNvSpPr>
          <p:nvPr/>
        </p:nvSpPr>
        <p:spPr bwMode="auto">
          <a:xfrm>
            <a:off x="592896" y="906866"/>
            <a:ext cx="11173534" cy="2468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20000"/>
              </a:lnSpc>
              <a:spcAft>
                <a:spcPts val="60"/>
              </a:spcAft>
            </a:pPr>
            <a:r>
              <a:rPr lang="vi-VN" sz="3200" b="1">
                <a:solidFill>
                  <a:srgbClr val="0000CC"/>
                </a:solidFill>
                <a:latin typeface="+mj-lt"/>
                <a:cs typeface="Times New Roman" pitchFamily="18" charset="0"/>
              </a:rPr>
              <a:t>Câu </a:t>
            </a:r>
            <a:r>
              <a:rPr lang="en-US" sz="3200" b="1" smtClean="0">
                <a:solidFill>
                  <a:srgbClr val="0000CC"/>
                </a:solidFill>
                <a:latin typeface="Times New Roman" pitchFamily="18" charset="0"/>
                <a:cs typeface="Times New Roman" pitchFamily="18" charset="0"/>
              </a:rPr>
              <a:t>3</a:t>
            </a:r>
            <a:r>
              <a:rPr lang="vi-VN" sz="3200" b="1" smtClean="0">
                <a:solidFill>
                  <a:srgbClr val="0000CC"/>
                </a:solidFill>
                <a:latin typeface="+mj-lt"/>
                <a:cs typeface="Times New Roman" pitchFamily="18" charset="0"/>
              </a:rPr>
              <a:t>:</a:t>
            </a:r>
            <a:r>
              <a:rPr lang="vi-VN" sz="3200" b="1">
                <a:solidFill>
                  <a:srgbClr val="0000CC"/>
                </a:solidFill>
                <a:latin typeface="+mj-lt"/>
                <a:cs typeface="Times New Roman" pitchFamily="18" charset="0"/>
              </a:rPr>
              <a:t> </a:t>
            </a:r>
            <a:r>
              <a:rPr lang="vi-VN" sz="3200" b="1">
                <a:solidFill>
                  <a:srgbClr val="0000CC"/>
                </a:solidFill>
                <a:latin typeface="+mj-lt"/>
              </a:rPr>
              <a:t>Để nuôi tôm đạt năng suất, ngoài việc cho tôm ăn các loại thức ăn phù hợp, người nông dân còn lắp đặt hệ thống quạt nước ở các đầm nuôi tôm</a:t>
            </a:r>
            <a:r>
              <a:rPr lang="vi-VN" sz="3200" b="1" smtClean="0">
                <a:solidFill>
                  <a:srgbClr val="0000CC"/>
                </a:solidFill>
                <a:latin typeface="+mj-lt"/>
              </a:rPr>
              <a:t>.</a:t>
            </a:r>
            <a:endParaRPr lang="en-US" sz="3200" b="1" smtClean="0">
              <a:solidFill>
                <a:srgbClr val="0000CC"/>
              </a:solidFill>
              <a:latin typeface="+mj-lt"/>
            </a:endParaRPr>
          </a:p>
          <a:p>
            <a:pPr fontAlgn="base">
              <a:lnSpc>
                <a:spcPct val="120000"/>
              </a:lnSpc>
              <a:spcAft>
                <a:spcPts val="60"/>
              </a:spcAft>
            </a:pPr>
            <a:r>
              <a:rPr lang="vi-VN" sz="3200" b="1" smtClean="0">
                <a:solidFill>
                  <a:srgbClr val="0000CC"/>
                </a:solidFill>
                <a:latin typeface="+mj-lt"/>
              </a:rPr>
              <a:t>c</a:t>
            </a:r>
            <a:r>
              <a:rPr lang="vi-VN" sz="3200" b="1">
                <a:solidFill>
                  <a:srgbClr val="0000CC"/>
                </a:solidFill>
                <a:latin typeface="+mj-lt"/>
              </a:rPr>
              <a:t>) Việc cho tôm ăn có phải là nghiên cứu khoa học không</a:t>
            </a:r>
            <a:r>
              <a:rPr lang="vi-VN" sz="3200" b="1" smtClean="0">
                <a:solidFill>
                  <a:srgbClr val="0000CC"/>
                </a:solidFill>
                <a:latin typeface="+mj-lt"/>
              </a:rPr>
              <a:t>?</a:t>
            </a:r>
            <a:endParaRPr lang="vi-VN" sz="3200" b="1">
              <a:solidFill>
                <a:srgbClr val="0000CC"/>
              </a:solidFill>
              <a:latin typeface="+mj-lt"/>
            </a:endParaRPr>
          </a:p>
        </p:txBody>
      </p:sp>
      <p:sp>
        <p:nvSpPr>
          <p:cNvPr id="2" name="AutoShape 2" descr="Chúng ta cần hành động nhiều hơn để lan tỏa hoạt động bảo vệ môi trường.-chung  ta can hanh dong nhieu hon de lan toa hoat dong bao ve moi truo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200" b="1">
              <a:solidFill>
                <a:srgbClr val="0000CC"/>
              </a:solidFill>
              <a:latin typeface="+mj-lt"/>
            </a:endParaRPr>
          </a:p>
        </p:txBody>
      </p:sp>
      <p:sp>
        <p:nvSpPr>
          <p:cNvPr id="3" name="AutoShape 4" descr="Chúng ta cần hành động nhiều hơn để lan tỏa hoạt động bảo vệ môi trường.-chung  ta can hanh dong nhieu hon de lan toa hoat dong bao ve moi truo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200" b="1">
              <a:solidFill>
                <a:srgbClr val="0000CC"/>
              </a:solidFill>
              <a:latin typeface="+mj-lt"/>
            </a:endParaRPr>
          </a:p>
        </p:txBody>
      </p:sp>
      <p:sp>
        <p:nvSpPr>
          <p:cNvPr id="5" name="AutoShape 2" descr="Trắc nghiệm KHTN 6 bài 1 giới thiệu về khoa học tự nhiên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3226674" y="317978"/>
            <a:ext cx="5334001" cy="584775"/>
          </a:xfrm>
          <a:prstGeom prst="rect">
            <a:avLst/>
          </a:prstGeom>
        </p:spPr>
        <p:txBody>
          <a:bodyPr wrap="square">
            <a:spAutoFit/>
          </a:bodyPr>
          <a:lstStyle/>
          <a:p>
            <a:pPr algn="ctr"/>
            <a:r>
              <a:rPr lang="en-US" sz="3200" b="1" smtClean="0">
                <a:solidFill>
                  <a:srgbClr val="FF0000"/>
                </a:solidFill>
                <a:latin typeface="Times New Roman" pitchFamily="18" charset="0"/>
                <a:cs typeface="Times New Roman" pitchFamily="18" charset="0"/>
              </a:rPr>
              <a:t>VẬN DỤNG VÀ MỞ RỘNG</a:t>
            </a:r>
            <a:endParaRPr lang="en-US" sz="3200" b="1">
              <a:solidFill>
                <a:srgbClr val="FF0000"/>
              </a:solidFill>
              <a:latin typeface="Times New Roman" pitchFamily="18" charset="0"/>
              <a:cs typeface="Times New Roman" pitchFamily="18" charset="0"/>
            </a:endParaRPr>
          </a:p>
        </p:txBody>
      </p:sp>
      <p:sp>
        <p:nvSpPr>
          <p:cNvPr id="4" name="Rectangle 3"/>
          <p:cNvSpPr/>
          <p:nvPr/>
        </p:nvSpPr>
        <p:spPr>
          <a:xfrm>
            <a:off x="612775" y="3890665"/>
            <a:ext cx="10843104" cy="1569660"/>
          </a:xfrm>
          <a:prstGeom prst="rect">
            <a:avLst/>
          </a:prstGeom>
        </p:spPr>
        <p:txBody>
          <a:bodyPr wrap="square">
            <a:spAutoFit/>
          </a:bodyPr>
          <a:lstStyle/>
          <a:p>
            <a:r>
              <a:rPr lang="en-US" sz="3200" b="1" smtClean="0">
                <a:solidFill>
                  <a:srgbClr val="00B050"/>
                </a:solidFill>
                <a:latin typeface="Times New Roman" pitchFamily="18" charset="0"/>
                <a:cs typeface="Times New Roman" pitchFamily="18" charset="0"/>
              </a:rPr>
              <a:t>=&gt; </a:t>
            </a:r>
            <a:r>
              <a:rPr lang="vi-VN" sz="3200" b="1" smtClean="0">
                <a:solidFill>
                  <a:srgbClr val="00B050"/>
                </a:solidFill>
                <a:latin typeface="Times New Roman" pitchFamily="18" charset="0"/>
                <a:cs typeface="Times New Roman" pitchFamily="18" charset="0"/>
              </a:rPr>
              <a:t>c</a:t>
            </a:r>
            <a:r>
              <a:rPr lang="vi-VN" sz="3200" b="1">
                <a:solidFill>
                  <a:srgbClr val="00B050"/>
                </a:solidFill>
                <a:latin typeface="Times New Roman" pitchFamily="18" charset="0"/>
                <a:cs typeface="Times New Roman" pitchFamily="18" charset="0"/>
              </a:rPr>
              <a:t>) Việc cho tôm ăn cũng không phải là nghiên cứu khoa học. Đó là công việc bình thường, được người dân thực hiện lặp đi lặp lại hằng ngày.</a:t>
            </a:r>
            <a:endParaRPr lang="en-US" sz="3200" b="1">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3278718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1"/>
          <p:cNvSpPr>
            <a:spLocks noChangeArrowheads="1"/>
          </p:cNvSpPr>
          <p:nvPr/>
        </p:nvSpPr>
        <p:spPr bwMode="auto">
          <a:xfrm>
            <a:off x="592896" y="906866"/>
            <a:ext cx="11173534" cy="269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20000"/>
              </a:lnSpc>
              <a:spcAft>
                <a:spcPts val="60"/>
              </a:spcAft>
            </a:pPr>
            <a:r>
              <a:rPr lang="vi-VN" sz="2800" b="1">
                <a:solidFill>
                  <a:srgbClr val="0000CC"/>
                </a:solidFill>
                <a:latin typeface="+mj-lt"/>
                <a:cs typeface="Times New Roman" pitchFamily="18" charset="0"/>
              </a:rPr>
              <a:t>Câu </a:t>
            </a:r>
            <a:r>
              <a:rPr lang="en-US" sz="2800" b="1" smtClean="0">
                <a:solidFill>
                  <a:srgbClr val="0000CC"/>
                </a:solidFill>
                <a:latin typeface="Times New Roman" pitchFamily="18" charset="0"/>
                <a:cs typeface="Times New Roman" pitchFamily="18" charset="0"/>
              </a:rPr>
              <a:t>3</a:t>
            </a:r>
            <a:r>
              <a:rPr lang="vi-VN" sz="2800" b="1" smtClean="0">
                <a:solidFill>
                  <a:srgbClr val="0000CC"/>
                </a:solidFill>
                <a:latin typeface="+mj-lt"/>
                <a:cs typeface="Times New Roman" pitchFamily="18" charset="0"/>
              </a:rPr>
              <a:t>:</a:t>
            </a:r>
            <a:r>
              <a:rPr lang="vi-VN" sz="2800" b="1">
                <a:solidFill>
                  <a:srgbClr val="0000CC"/>
                </a:solidFill>
                <a:latin typeface="+mj-lt"/>
                <a:cs typeface="Times New Roman" pitchFamily="18" charset="0"/>
              </a:rPr>
              <a:t> </a:t>
            </a:r>
            <a:r>
              <a:rPr lang="vi-VN" sz="2800" b="1">
                <a:solidFill>
                  <a:srgbClr val="0000CC"/>
                </a:solidFill>
                <a:latin typeface="+mj-lt"/>
              </a:rPr>
              <a:t>Để nuôi tôm đạt năng suất, ngoài việc cho tôm ăn các loại thức ăn phù hợp, người nông dân còn lắp đặt hệ thống quạt nước ở các đầm nuôi tôm</a:t>
            </a:r>
            <a:r>
              <a:rPr lang="vi-VN" sz="2800" b="1" smtClean="0">
                <a:solidFill>
                  <a:srgbClr val="0000CC"/>
                </a:solidFill>
                <a:latin typeface="+mj-lt"/>
              </a:rPr>
              <a:t>.</a:t>
            </a:r>
            <a:endParaRPr lang="en-US" sz="2800" b="1" smtClean="0">
              <a:solidFill>
                <a:srgbClr val="0000CC"/>
              </a:solidFill>
              <a:latin typeface="+mj-lt"/>
            </a:endParaRPr>
          </a:p>
          <a:p>
            <a:pPr fontAlgn="base">
              <a:lnSpc>
                <a:spcPct val="120000"/>
              </a:lnSpc>
              <a:spcAft>
                <a:spcPts val="60"/>
              </a:spcAft>
            </a:pPr>
            <a:r>
              <a:rPr lang="en-US" sz="2800" b="1" smtClean="0">
                <a:solidFill>
                  <a:srgbClr val="0000CC"/>
                </a:solidFill>
                <a:latin typeface="+mj-lt"/>
              </a:rPr>
              <a:t> </a:t>
            </a:r>
            <a:r>
              <a:rPr lang="vi-VN" sz="2800" b="1" smtClean="0">
                <a:solidFill>
                  <a:srgbClr val="0000CC"/>
                </a:solidFill>
                <a:latin typeface="+mj-lt"/>
              </a:rPr>
              <a:t>d</a:t>
            </a:r>
            <a:r>
              <a:rPr lang="vi-VN" sz="2800" b="1">
                <a:solidFill>
                  <a:srgbClr val="0000CC"/>
                </a:solidFill>
                <a:latin typeface="+mj-lt"/>
              </a:rPr>
              <a:t>) Việc nghiên cứu công thức để chế biến ra thức ăn tốt nhất, giúp tôm phát triển có phải là nghiên cứu khoa học không</a:t>
            </a:r>
            <a:r>
              <a:rPr lang="vi-VN" sz="2800" b="1" smtClean="0">
                <a:solidFill>
                  <a:srgbClr val="0000CC"/>
                </a:solidFill>
                <a:latin typeface="+mj-lt"/>
              </a:rPr>
              <a:t>?</a:t>
            </a:r>
            <a:endParaRPr lang="vi-VN" sz="2800" b="1">
              <a:solidFill>
                <a:srgbClr val="0000CC"/>
              </a:solidFill>
              <a:latin typeface="+mj-lt"/>
            </a:endParaRPr>
          </a:p>
        </p:txBody>
      </p:sp>
      <p:sp>
        <p:nvSpPr>
          <p:cNvPr id="2" name="AutoShape 2" descr="Chúng ta cần hành động nhiều hơn để lan tỏa hoạt động bảo vệ môi trường.-chung  ta can hanh dong nhieu hon de lan toa hoat dong bao ve moi truo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200" b="1">
              <a:solidFill>
                <a:srgbClr val="0000CC"/>
              </a:solidFill>
              <a:latin typeface="+mj-lt"/>
            </a:endParaRPr>
          </a:p>
        </p:txBody>
      </p:sp>
      <p:sp>
        <p:nvSpPr>
          <p:cNvPr id="3" name="AutoShape 4" descr="Chúng ta cần hành động nhiều hơn để lan tỏa hoạt động bảo vệ môi trường.-chung  ta can hanh dong nhieu hon de lan toa hoat dong bao ve moi truo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200" b="1">
              <a:solidFill>
                <a:srgbClr val="0000CC"/>
              </a:solidFill>
              <a:latin typeface="+mj-lt"/>
            </a:endParaRPr>
          </a:p>
        </p:txBody>
      </p:sp>
      <p:sp>
        <p:nvSpPr>
          <p:cNvPr id="5" name="AutoShape 2" descr="Trắc nghiệm KHTN 6 bài 1 giới thiệu về khoa học tự nhiên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3226674" y="317978"/>
            <a:ext cx="5334001" cy="584775"/>
          </a:xfrm>
          <a:prstGeom prst="rect">
            <a:avLst/>
          </a:prstGeom>
        </p:spPr>
        <p:txBody>
          <a:bodyPr wrap="square">
            <a:spAutoFit/>
          </a:bodyPr>
          <a:lstStyle/>
          <a:p>
            <a:pPr algn="ctr"/>
            <a:r>
              <a:rPr lang="en-US" sz="3200" b="1" smtClean="0">
                <a:solidFill>
                  <a:srgbClr val="FF0000"/>
                </a:solidFill>
                <a:latin typeface="Times New Roman" pitchFamily="18" charset="0"/>
                <a:cs typeface="Times New Roman" pitchFamily="18" charset="0"/>
              </a:rPr>
              <a:t>VẬN DỤNG VÀ MỞ RỘNG</a:t>
            </a:r>
            <a:endParaRPr lang="en-US" sz="3200" b="1">
              <a:solidFill>
                <a:srgbClr val="FF0000"/>
              </a:solidFill>
              <a:latin typeface="Times New Roman" pitchFamily="18" charset="0"/>
              <a:cs typeface="Times New Roman" pitchFamily="18" charset="0"/>
            </a:endParaRPr>
          </a:p>
        </p:txBody>
      </p:sp>
      <p:sp>
        <p:nvSpPr>
          <p:cNvPr id="4" name="Rectangle 3"/>
          <p:cNvSpPr/>
          <p:nvPr/>
        </p:nvSpPr>
        <p:spPr>
          <a:xfrm>
            <a:off x="749454" y="3643507"/>
            <a:ext cx="11016975" cy="3046988"/>
          </a:xfrm>
          <a:prstGeom prst="rect">
            <a:avLst/>
          </a:prstGeom>
        </p:spPr>
        <p:txBody>
          <a:bodyPr wrap="square">
            <a:spAutoFit/>
          </a:bodyPr>
          <a:lstStyle/>
          <a:p>
            <a:r>
              <a:rPr lang="en-US" sz="3200" b="1" smtClean="0">
                <a:solidFill>
                  <a:srgbClr val="00B050"/>
                </a:solidFill>
                <a:latin typeface="Times New Roman" pitchFamily="18" charset="0"/>
                <a:cs typeface="Times New Roman" pitchFamily="18" charset="0"/>
              </a:rPr>
              <a:t>=&gt; </a:t>
            </a:r>
            <a:r>
              <a:rPr lang="vi-VN" sz="3200" b="1" smtClean="0">
                <a:solidFill>
                  <a:srgbClr val="00B050"/>
                </a:solidFill>
                <a:latin typeface="Times New Roman" pitchFamily="18" charset="0"/>
                <a:cs typeface="Times New Roman" pitchFamily="18" charset="0"/>
              </a:rPr>
              <a:t>d</a:t>
            </a:r>
            <a:r>
              <a:rPr lang="vi-VN" sz="3200" b="1">
                <a:solidFill>
                  <a:srgbClr val="00B050"/>
                </a:solidFill>
                <a:latin typeface="Times New Roman" pitchFamily="18" charset="0"/>
                <a:cs typeface="Times New Roman" pitchFamily="18" charset="0"/>
              </a:rPr>
              <a:t>) Việc nghiên cứu công thức để chế biến ra thức ăn tốt nhất, giúp tôm phát triển là hoạt động nghiên cứu khoa học vì người ta đã phải thực hiện rất nhiều thí nghiệm để xem xét nhu cẩu dinh dưỡng của tôm; nghiên cứu để xây dựng công thức, thành phần thức ăn thích hợp nhất với tôm để chúng phát triển tốt nhất.</a:t>
            </a:r>
            <a:endParaRPr lang="en-US" sz="3200" b="1">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3278718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4771" y="1458259"/>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90916"/>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42079" y="214734"/>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22762" y="190918"/>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64592" y="214734"/>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0500" y="848142"/>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18214" y="143389"/>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349911" y="190915"/>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378710" y="173545"/>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6106" y="2070099"/>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6106" y="2643301"/>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1300" y="3328988"/>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8429" y="4028749"/>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840" y="4769748"/>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2687" y="5571470"/>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1300" y="6247741"/>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204695" y="1474113"/>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160424" y="206770"/>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160424" y="863996"/>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246030" y="2085953"/>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246030" y="2659155"/>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211224" y="3344842"/>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218353" y="4044603"/>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198764" y="4785602"/>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232611" y="5587324"/>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211224" y="6263595"/>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58170" y="245010"/>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53622" y="197481"/>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85319" y="245007"/>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14118" y="227637"/>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95832" y="260862"/>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86382" y="6194542"/>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67065" y="6170726"/>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08895" y="6194542"/>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62517" y="6123197"/>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294214" y="6170723"/>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323013" y="6153353"/>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02473" y="6224818"/>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97925" y="6177289"/>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29622" y="6224815"/>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58421" y="6207445"/>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40135" y="6240670"/>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4309" y="1572969"/>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34547" y="715963"/>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233413">
            <a:off x="939497" y="875001"/>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8471" y="4829174"/>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34547" y="5602406"/>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761163" y="5602406"/>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284326" y="4976666"/>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513289" y="5596770"/>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294214" y="1474112"/>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846176" y="812025"/>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568986" y="819272"/>
            <a:ext cx="4381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Anh Dong (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13384" y="5685046"/>
            <a:ext cx="438150" cy="438151"/>
          </a:xfrm>
          <a:prstGeom prst="rect">
            <a:avLst/>
          </a:prstGeom>
          <a:noFill/>
          <a:extLst>
            <a:ext uri="{909E8E84-426E-40DD-AFC4-6F175D3DCCD1}">
              <a14:hiddenFill xmlns:a14="http://schemas.microsoft.com/office/drawing/2010/main">
                <a:solidFill>
                  <a:srgbClr val="FFFFFF"/>
                </a:solidFill>
              </a14:hiddenFill>
            </a:ext>
          </a:extLst>
        </p:spPr>
      </p:pic>
      <p:sp>
        <p:nvSpPr>
          <p:cNvPr id="63" name="WordArt 12"/>
          <p:cNvSpPr>
            <a:spLocks noChangeArrowheads="1" noChangeShapeType="1" noTextEdit="1"/>
          </p:cNvSpPr>
          <p:nvPr/>
        </p:nvSpPr>
        <p:spPr bwMode="auto">
          <a:xfrm>
            <a:off x="1551534" y="2380444"/>
            <a:ext cx="9057735" cy="11599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Deflate">
              <a:avLst>
                <a:gd name="adj" fmla="val 18750"/>
              </a:avLst>
            </a:prstTxWarp>
          </a:bodyPr>
          <a:lstStyle/>
          <a:p>
            <a:pPr algn="ctr"/>
            <a:r>
              <a:rPr lang="vi-VN" sz="3600" b="1" kern="10">
                <a:solidFill>
                  <a:srgbClr val="92D050"/>
                </a:solidFill>
                <a:effectLst>
                  <a:prstShdw prst="shdw17" dist="17961" dir="2700000">
                    <a:srgbClr val="999902"/>
                  </a:prstShdw>
                </a:effectLst>
                <a:latin typeface="Times New Roman"/>
                <a:cs typeface="Times New Roman"/>
              </a:rPr>
              <a:t>CẢM ƠN CÁC EM</a:t>
            </a:r>
          </a:p>
          <a:p>
            <a:pPr algn="ctr"/>
            <a:r>
              <a:rPr lang="vi-VN" sz="3600" b="1" kern="10">
                <a:solidFill>
                  <a:srgbClr val="92D050"/>
                </a:solidFill>
                <a:effectLst>
                  <a:prstShdw prst="shdw17" dist="17961" dir="2700000">
                    <a:srgbClr val="999902"/>
                  </a:prstShdw>
                </a:effectLst>
                <a:latin typeface="Times New Roman"/>
                <a:cs typeface="Times New Roman"/>
              </a:rPr>
              <a:t>ĐÃ THAM GIA TIẾT HỌC!</a:t>
            </a:r>
            <a:endParaRPr lang="en-US" sz="3600" b="1" kern="10">
              <a:solidFill>
                <a:srgbClr val="92D050"/>
              </a:solidFill>
              <a:effectLst>
                <a:prstShdw prst="shdw17" dist="17961" dir="2700000">
                  <a:srgbClr val="999902"/>
                </a:prstShdw>
              </a:effectLst>
              <a:latin typeface="Times New Roman"/>
              <a:cs typeface="Times New Roman"/>
            </a:endParaRPr>
          </a:p>
        </p:txBody>
      </p:sp>
    </p:spTree>
    <p:extLst>
      <p:ext uri="{BB962C8B-B14F-4D97-AF65-F5344CB8AC3E}">
        <p14:creationId xmlns:p14="http://schemas.microsoft.com/office/powerpoint/2010/main" val="3552886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
          <p:cNvSpPr txBox="1">
            <a:spLocks noChangeArrowheads="1"/>
          </p:cNvSpPr>
          <p:nvPr/>
        </p:nvSpPr>
        <p:spPr bwMode="auto">
          <a:xfrm>
            <a:off x="609600" y="414338"/>
            <a:ext cx="6096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solidFill>
                  <a:srgbClr val="0000FF"/>
                </a:solidFill>
                <a:latin typeface="Times New Roman" pitchFamily="18" charset="0"/>
                <a:cs typeface="Times New Roman" pitchFamily="18" charset="0"/>
              </a:rPr>
              <a:t>Thứ </a:t>
            </a:r>
            <a:r>
              <a:rPr lang="en-US" sz="3200" b="1" smtClean="0">
                <a:solidFill>
                  <a:srgbClr val="0000FF"/>
                </a:solidFill>
                <a:latin typeface="Times New Roman" pitchFamily="18" charset="0"/>
                <a:cs typeface="Times New Roman" pitchFamily="18" charset="0"/>
              </a:rPr>
              <a:t>năm, ngày 30/ </a:t>
            </a:r>
            <a:r>
              <a:rPr lang="en-US" sz="3200" b="1">
                <a:solidFill>
                  <a:srgbClr val="0000FF"/>
                </a:solidFill>
                <a:latin typeface="Times New Roman" pitchFamily="18" charset="0"/>
                <a:cs typeface="Times New Roman" pitchFamily="18" charset="0"/>
              </a:rPr>
              <a:t>9/ 2021</a:t>
            </a:r>
          </a:p>
        </p:txBody>
      </p:sp>
      <p:sp>
        <p:nvSpPr>
          <p:cNvPr id="8196" name="TextBox 11"/>
          <p:cNvSpPr txBox="1">
            <a:spLocks noChangeArrowheads="1"/>
          </p:cNvSpPr>
          <p:nvPr/>
        </p:nvSpPr>
        <p:spPr bwMode="auto">
          <a:xfrm>
            <a:off x="1067080" y="1188140"/>
            <a:ext cx="9336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solidFill>
                  <a:srgbClr val="FF0000"/>
                </a:solidFill>
                <a:latin typeface="Times New Roman" pitchFamily="18" charset="0"/>
                <a:cs typeface="Times New Roman" pitchFamily="18" charset="0"/>
              </a:rPr>
              <a:t>Bài 1   </a:t>
            </a:r>
            <a:r>
              <a:rPr lang="en-US" sz="3200" b="1" smtClean="0">
                <a:solidFill>
                  <a:srgbClr val="FF0000"/>
                </a:solidFill>
                <a:latin typeface="Times New Roman" pitchFamily="18" charset="0"/>
                <a:cs typeface="Times New Roman" pitchFamily="18" charset="0"/>
              </a:rPr>
              <a:t>GIỚI THIỆU VỀ KHOA HỌC TỰ NHIÊN</a:t>
            </a:r>
            <a:endParaRPr lang="en-US" sz="3200" b="1">
              <a:solidFill>
                <a:srgbClr val="FF0000"/>
              </a:solidFill>
              <a:latin typeface="Times New Roman" pitchFamily="18" charset="0"/>
              <a:cs typeface="Times New Roman" pitchFamily="18" charset="0"/>
            </a:endParaRPr>
          </a:p>
        </p:txBody>
      </p:sp>
      <p:sp>
        <p:nvSpPr>
          <p:cNvPr id="8198" name="Text Box 8"/>
          <p:cNvSpPr txBox="1">
            <a:spLocks noChangeArrowheads="1"/>
          </p:cNvSpPr>
          <p:nvPr/>
        </p:nvSpPr>
        <p:spPr bwMode="auto">
          <a:xfrm>
            <a:off x="902897" y="2388571"/>
            <a:ext cx="451449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smtClean="0">
                <a:solidFill>
                  <a:srgbClr val="FF0000"/>
                </a:solidFill>
                <a:latin typeface="Times New Roman" pitchFamily="18" charset="0"/>
                <a:cs typeface="Times New Roman" pitchFamily="18" charset="0"/>
              </a:rPr>
              <a:t>1. Khoa học tự nhiên</a:t>
            </a:r>
            <a:endParaRPr lang="en-US" altLang="en-US" sz="32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241315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hân trời sáng tạo] Giải khoa học tự nhiên 6 bài 1: Giới thiệu về khoa học  tự nhiên | Giải sách chân trời sáng tạo khoa học tự nhiên 6 - Tech12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112" y="129486"/>
            <a:ext cx="7089389" cy="6630777"/>
          </a:xfrm>
          <a:prstGeom prst="rect">
            <a:avLst/>
          </a:prstGeom>
          <a:noFill/>
          <a:ln w="101600">
            <a:solidFill>
              <a:srgbClr val="FF0000"/>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E2093A03-0B4A-45DD-9F8A-DB0AA67F4A4F}"/>
              </a:ext>
            </a:extLst>
          </p:cNvPr>
          <p:cNvSpPr txBox="1"/>
          <p:nvPr/>
        </p:nvSpPr>
        <p:spPr>
          <a:xfrm>
            <a:off x="8035060" y="1352263"/>
            <a:ext cx="3593348" cy="2554545"/>
          </a:xfrm>
          <a:prstGeom prst="rect">
            <a:avLst/>
          </a:prstGeom>
          <a:noFill/>
        </p:spPr>
        <p:txBody>
          <a:bodyPr wrap="square" rtlCol="0">
            <a:spAutoFit/>
          </a:bodyPr>
          <a:lstStyle/>
          <a:p>
            <a:pPr algn="just"/>
            <a:r>
              <a:rPr lang="en-US" sz="3200" b="1" smtClean="0">
                <a:latin typeface="Times New Roman" pitchFamily="18" charset="0"/>
                <a:cs typeface="Times New Roman" pitchFamily="18" charset="0"/>
              </a:rPr>
              <a:t>Hoạt động nào trong các hình từ 1.1 đến 1.6 là hoạt động nghiên cứu khoa học?</a:t>
            </a:r>
            <a:endParaRPr lang="en-US" sz="3200" b="1">
              <a:latin typeface="Times New Roman" pitchFamily="18" charset="0"/>
              <a:cs typeface="Times New Roman" pitchFamily="18" charset="0"/>
            </a:endParaRPr>
          </a:p>
        </p:txBody>
      </p:sp>
    </p:spTree>
    <p:extLst>
      <p:ext uri="{BB962C8B-B14F-4D97-AF65-F5344CB8AC3E}">
        <p14:creationId xmlns:p14="http://schemas.microsoft.com/office/powerpoint/2010/main" val="9668587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132" y="391961"/>
            <a:ext cx="5222818" cy="2937835"/>
          </a:xfrm>
          <a:prstGeom prst="rect">
            <a:avLst/>
          </a:prstGeom>
          <a:noFill/>
          <a:ln w="1016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3205" y="452345"/>
            <a:ext cx="5299429" cy="2817065"/>
          </a:xfrm>
          <a:prstGeom prst="rect">
            <a:avLst/>
          </a:prstGeom>
          <a:noFill/>
          <a:ln w="1016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96493" y="3358548"/>
            <a:ext cx="6635627" cy="584775"/>
          </a:xfrm>
          <a:prstGeom prst="rect">
            <a:avLst/>
          </a:prstGeom>
          <a:noFill/>
        </p:spPr>
        <p:txBody>
          <a:bodyPr wrap="square" rtlCol="0">
            <a:spAutoFit/>
          </a:bodyPr>
          <a:lstStyle/>
          <a:p>
            <a:pPr algn="ctr"/>
            <a:r>
              <a:rPr lang="en-US" sz="3200" b="1" smtClean="0">
                <a:latin typeface="Times New Roman" pitchFamily="18" charset="0"/>
                <a:cs typeface="Times New Roman" pitchFamily="18" charset="0"/>
              </a:rPr>
              <a:t>Hình 1.2. Lấy mẫu nước nghiên cứu</a:t>
            </a:r>
            <a:endParaRPr lang="en-US" sz="3200" b="1">
              <a:latin typeface="Times New Roman" pitchFamily="18" charset="0"/>
              <a:cs typeface="Times New Roman" pitchFamily="18" charset="0"/>
            </a:endParaRPr>
          </a:p>
        </p:txBody>
      </p:sp>
      <p:sp>
        <p:nvSpPr>
          <p:cNvPr id="8" name="TextBox 7"/>
          <p:cNvSpPr txBox="1"/>
          <p:nvPr/>
        </p:nvSpPr>
        <p:spPr>
          <a:xfrm>
            <a:off x="7246188" y="3361425"/>
            <a:ext cx="4945811" cy="584775"/>
          </a:xfrm>
          <a:prstGeom prst="rect">
            <a:avLst/>
          </a:prstGeom>
          <a:noFill/>
        </p:spPr>
        <p:txBody>
          <a:bodyPr wrap="square" rtlCol="0">
            <a:spAutoFit/>
          </a:bodyPr>
          <a:lstStyle/>
          <a:p>
            <a:pPr algn="ctr"/>
            <a:r>
              <a:rPr lang="en-US" sz="3200" b="1" smtClean="0">
                <a:latin typeface="Times New Roman" pitchFamily="18" charset="0"/>
                <a:cs typeface="Times New Roman" pitchFamily="18" charset="0"/>
              </a:rPr>
              <a:t>Hình 1.6. Làm thí nghiệm</a:t>
            </a:r>
            <a:endParaRPr lang="en-US" sz="3200" b="1">
              <a:latin typeface="Times New Roman" pitchFamily="18" charset="0"/>
              <a:cs typeface="Times New Roman" pitchFamily="18" charset="0"/>
            </a:endParaRPr>
          </a:p>
        </p:txBody>
      </p:sp>
      <p:sp>
        <p:nvSpPr>
          <p:cNvPr id="9" name="Rectangle 8"/>
          <p:cNvSpPr/>
          <p:nvPr/>
        </p:nvSpPr>
        <p:spPr>
          <a:xfrm>
            <a:off x="993201" y="4438643"/>
            <a:ext cx="8478603" cy="584775"/>
          </a:xfrm>
          <a:prstGeom prst="rect">
            <a:avLst/>
          </a:prstGeom>
        </p:spPr>
        <p:txBody>
          <a:bodyPr wrap="none">
            <a:spAutoFit/>
          </a:bodyPr>
          <a:lstStyle/>
          <a:p>
            <a:pPr algn="ctr">
              <a:defRPr/>
            </a:pPr>
            <a:r>
              <a:rPr lang="en-US" sz="3200">
                <a:latin typeface="Times New Roman" pitchFamily="18" charset="0"/>
                <a:cs typeface="Times New Roman" pitchFamily="18" charset="0"/>
              </a:rPr>
              <a:t>Hoạt động nghiên cứu khoa học là </a:t>
            </a:r>
            <a:r>
              <a:rPr lang="en-US" sz="3200" b="1">
                <a:latin typeface="Times New Roman" pitchFamily="18" charset="0"/>
                <a:cs typeface="Times New Roman" pitchFamily="18" charset="0"/>
              </a:rPr>
              <a:t>hình 1.2 và 1.6</a:t>
            </a:r>
          </a:p>
        </p:txBody>
      </p:sp>
    </p:spTree>
    <p:extLst>
      <p:ext uri="{BB962C8B-B14F-4D97-AF65-F5344CB8AC3E}">
        <p14:creationId xmlns:p14="http://schemas.microsoft.com/office/powerpoint/2010/main" val="41387620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132" y="391961"/>
            <a:ext cx="5222818" cy="2937835"/>
          </a:xfrm>
          <a:prstGeom prst="rect">
            <a:avLst/>
          </a:prstGeom>
          <a:noFill/>
          <a:ln w="1016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3205" y="452345"/>
            <a:ext cx="5299429" cy="2817065"/>
          </a:xfrm>
          <a:prstGeom prst="rect">
            <a:avLst/>
          </a:prstGeom>
          <a:noFill/>
          <a:ln w="1016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6263" y="3329795"/>
            <a:ext cx="6607834" cy="584775"/>
          </a:xfrm>
          <a:prstGeom prst="rect">
            <a:avLst/>
          </a:prstGeom>
          <a:noFill/>
        </p:spPr>
        <p:txBody>
          <a:bodyPr wrap="square" rtlCol="0">
            <a:spAutoFit/>
          </a:bodyPr>
          <a:lstStyle/>
          <a:p>
            <a:pPr algn="ctr"/>
            <a:r>
              <a:rPr lang="en-US" sz="3200" b="1" smtClean="0">
                <a:latin typeface="Times New Roman" pitchFamily="18" charset="0"/>
                <a:cs typeface="Times New Roman" pitchFamily="18" charset="0"/>
              </a:rPr>
              <a:t>Hình 1.2. Lấy mẫu nước nghiên cứu</a:t>
            </a:r>
            <a:endParaRPr lang="en-US" sz="3200" b="1">
              <a:latin typeface="Times New Roman" pitchFamily="18" charset="0"/>
              <a:cs typeface="Times New Roman" pitchFamily="18" charset="0"/>
            </a:endParaRPr>
          </a:p>
        </p:txBody>
      </p:sp>
      <p:sp>
        <p:nvSpPr>
          <p:cNvPr id="8" name="TextBox 7"/>
          <p:cNvSpPr txBox="1"/>
          <p:nvPr/>
        </p:nvSpPr>
        <p:spPr>
          <a:xfrm>
            <a:off x="6653205" y="3361425"/>
            <a:ext cx="5130478" cy="584775"/>
          </a:xfrm>
          <a:prstGeom prst="rect">
            <a:avLst/>
          </a:prstGeom>
          <a:noFill/>
        </p:spPr>
        <p:txBody>
          <a:bodyPr wrap="square" rtlCol="0">
            <a:spAutoFit/>
          </a:bodyPr>
          <a:lstStyle/>
          <a:p>
            <a:pPr algn="ctr"/>
            <a:r>
              <a:rPr lang="en-US" sz="3200" b="1" smtClean="0">
                <a:latin typeface="Times New Roman" pitchFamily="18" charset="0"/>
                <a:cs typeface="Times New Roman" pitchFamily="18" charset="0"/>
              </a:rPr>
              <a:t>Hình 1.6. Làm thí nghiệm</a:t>
            </a:r>
            <a:endParaRPr lang="en-US" sz="3200" b="1">
              <a:latin typeface="Times New Roman" pitchFamily="18" charset="0"/>
              <a:cs typeface="Times New Roman" pitchFamily="18" charset="0"/>
            </a:endParaRPr>
          </a:p>
        </p:txBody>
      </p:sp>
      <p:sp>
        <p:nvSpPr>
          <p:cNvPr id="10" name="Content Placeholder 2"/>
          <p:cNvSpPr>
            <a:spLocks noGrp="1"/>
          </p:cNvSpPr>
          <p:nvPr>
            <p:ph idx="1"/>
          </p:nvPr>
        </p:nvSpPr>
        <p:spPr>
          <a:xfrm>
            <a:off x="541550" y="4222633"/>
            <a:ext cx="11411084" cy="2350696"/>
          </a:xfrm>
        </p:spPr>
        <p:txBody>
          <a:bodyPr>
            <a:noAutofit/>
          </a:bodyPr>
          <a:lstStyle/>
          <a:p>
            <a:pPr marL="0" indent="0">
              <a:lnSpc>
                <a:spcPct val="120000"/>
              </a:lnSpc>
              <a:spcBef>
                <a:spcPts val="0"/>
              </a:spcBef>
              <a:spcAft>
                <a:spcPts val="60"/>
              </a:spcAft>
              <a:buNone/>
            </a:pPr>
            <a:r>
              <a:rPr lang="vi-VN">
                <a:latin typeface="Times New Roman" pitchFamily="18" charset="0"/>
                <a:cs typeface="Times New Roman" pitchFamily="18" charset="0"/>
              </a:rPr>
              <a:t>Những hoạt động con người chủ động tìm tòi, khám phá ra tri thức khoa học là </a:t>
            </a:r>
            <a:r>
              <a:rPr lang="vi-VN" b="1">
                <a:latin typeface="Times New Roman" pitchFamily="18" charset="0"/>
                <a:cs typeface="Times New Roman" pitchFamily="18" charset="0"/>
              </a:rPr>
              <a:t>hoạt động nghiên cứu khoa học.</a:t>
            </a:r>
            <a:endParaRPr lang="en-US" b="1">
              <a:latin typeface="Times New Roman" pitchFamily="18" charset="0"/>
              <a:cs typeface="Times New Roman" pitchFamily="18" charset="0"/>
            </a:endParaRPr>
          </a:p>
          <a:p>
            <a:pPr marL="0" indent="0">
              <a:lnSpc>
                <a:spcPct val="120000"/>
              </a:lnSpc>
              <a:spcBef>
                <a:spcPts val="0"/>
              </a:spcBef>
              <a:spcAft>
                <a:spcPts val="60"/>
              </a:spcAft>
              <a:buNone/>
            </a:pPr>
            <a:r>
              <a:rPr lang="vi-VN">
                <a:latin typeface="Times New Roman" pitchFamily="18" charset="0"/>
                <a:cs typeface="Times New Roman" pitchFamily="18" charset="0"/>
              </a:rPr>
              <a:t>Những người làm hoạt động </a:t>
            </a:r>
            <a:r>
              <a:rPr lang="en-US" smtClean="0">
                <a:latin typeface="Times New Roman" pitchFamily="18" charset="0"/>
                <a:cs typeface="Times New Roman" pitchFamily="18" charset="0"/>
              </a:rPr>
              <a:t>nghiên cứu khoa học</a:t>
            </a:r>
            <a:r>
              <a:rPr lang="vi-VN" smtClean="0">
                <a:latin typeface="Times New Roman" pitchFamily="18" charset="0"/>
                <a:cs typeface="Times New Roman" pitchFamily="18" charset="0"/>
              </a:rPr>
              <a:t> </a:t>
            </a:r>
            <a:r>
              <a:rPr lang="vi-VN">
                <a:latin typeface="Times New Roman" pitchFamily="18" charset="0"/>
                <a:cs typeface="Times New Roman" pitchFamily="18" charset="0"/>
              </a:rPr>
              <a:t>gọi là </a:t>
            </a:r>
            <a:r>
              <a:rPr lang="vi-VN" b="1">
                <a:latin typeface="Times New Roman" pitchFamily="18" charset="0"/>
                <a:cs typeface="Times New Roman" pitchFamily="18" charset="0"/>
              </a:rPr>
              <a:t>nhà khoa học</a:t>
            </a:r>
            <a:endParaRPr lang="en-US" b="1">
              <a:latin typeface="Times New Roman" pitchFamily="18" charset="0"/>
              <a:cs typeface="Times New Roman" pitchFamily="18" charset="0"/>
            </a:endParaRPr>
          </a:p>
        </p:txBody>
      </p:sp>
    </p:spTree>
    <p:extLst>
      <p:ext uri="{BB962C8B-B14F-4D97-AF65-F5344CB8AC3E}">
        <p14:creationId xmlns:p14="http://schemas.microsoft.com/office/powerpoint/2010/main" val="22951672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132" y="391961"/>
            <a:ext cx="5222818" cy="2937835"/>
          </a:xfrm>
          <a:prstGeom prst="rect">
            <a:avLst/>
          </a:prstGeom>
          <a:noFill/>
          <a:ln w="1016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3205" y="452345"/>
            <a:ext cx="5299429" cy="2817065"/>
          </a:xfrm>
          <a:prstGeom prst="rect">
            <a:avLst/>
          </a:prstGeom>
          <a:noFill/>
          <a:ln w="1016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89781" y="3329795"/>
            <a:ext cx="6832121" cy="584775"/>
          </a:xfrm>
          <a:prstGeom prst="rect">
            <a:avLst/>
          </a:prstGeom>
          <a:noFill/>
        </p:spPr>
        <p:txBody>
          <a:bodyPr wrap="square" rtlCol="0">
            <a:spAutoFit/>
          </a:bodyPr>
          <a:lstStyle/>
          <a:p>
            <a:pPr algn="ctr"/>
            <a:r>
              <a:rPr lang="en-US" sz="3200" smtClean="0">
                <a:latin typeface="Times New Roman" pitchFamily="18" charset="0"/>
                <a:cs typeface="Times New Roman" pitchFamily="18" charset="0"/>
              </a:rPr>
              <a:t>Hình 1.2. Lấy mẫu nước nghiên cứu</a:t>
            </a:r>
            <a:endParaRPr lang="en-US" sz="3200">
              <a:latin typeface="Times New Roman" pitchFamily="18" charset="0"/>
              <a:cs typeface="Times New Roman" pitchFamily="18" charset="0"/>
            </a:endParaRPr>
          </a:p>
        </p:txBody>
      </p:sp>
      <p:sp>
        <p:nvSpPr>
          <p:cNvPr id="8" name="TextBox 7"/>
          <p:cNvSpPr txBox="1"/>
          <p:nvPr/>
        </p:nvSpPr>
        <p:spPr>
          <a:xfrm>
            <a:off x="7159992" y="3361425"/>
            <a:ext cx="4792642" cy="584775"/>
          </a:xfrm>
          <a:prstGeom prst="rect">
            <a:avLst/>
          </a:prstGeom>
          <a:noFill/>
        </p:spPr>
        <p:txBody>
          <a:bodyPr wrap="square" rtlCol="0">
            <a:spAutoFit/>
          </a:bodyPr>
          <a:lstStyle/>
          <a:p>
            <a:pPr algn="ctr"/>
            <a:r>
              <a:rPr lang="en-US" sz="3200" smtClean="0">
                <a:latin typeface="Times New Roman" pitchFamily="18" charset="0"/>
                <a:cs typeface="Times New Roman" pitchFamily="18" charset="0"/>
              </a:rPr>
              <a:t>Hình 1.6. Làm thí nghiệm</a:t>
            </a:r>
            <a:endParaRPr lang="en-US" sz="3200">
              <a:latin typeface="Times New Roman" pitchFamily="18" charset="0"/>
              <a:cs typeface="Times New Roman" pitchFamily="18" charset="0"/>
            </a:endParaRPr>
          </a:p>
        </p:txBody>
      </p:sp>
      <p:sp>
        <p:nvSpPr>
          <p:cNvPr id="10" name="TextBox 9"/>
          <p:cNvSpPr txBox="1"/>
          <p:nvPr/>
        </p:nvSpPr>
        <p:spPr>
          <a:xfrm>
            <a:off x="1321662" y="4365211"/>
            <a:ext cx="9996193" cy="584775"/>
          </a:xfrm>
          <a:prstGeom prst="rect">
            <a:avLst/>
          </a:prstGeom>
          <a:noFill/>
        </p:spPr>
        <p:txBody>
          <a:bodyPr wrap="square" rtlCol="0">
            <a:spAutoFit/>
          </a:bodyPr>
          <a:lstStyle/>
          <a:p>
            <a:r>
              <a:rPr lang="en-US" sz="3200" b="1" smtClean="0">
                <a:latin typeface="Times New Roman" pitchFamily="18" charset="0"/>
                <a:cs typeface="Times New Roman" pitchFamily="18" charset="0"/>
              </a:rPr>
              <a:t>Mục đích của hoạt động nghiên cứu khoa học là gì?</a:t>
            </a:r>
            <a:endParaRPr lang="en-US" sz="3200" b="1">
              <a:latin typeface="Times New Roman" pitchFamily="18" charset="0"/>
              <a:cs typeface="Times New Roman" pitchFamily="18" charset="0"/>
            </a:endParaRPr>
          </a:p>
        </p:txBody>
      </p:sp>
    </p:spTree>
    <p:extLst>
      <p:ext uri="{BB962C8B-B14F-4D97-AF65-F5344CB8AC3E}">
        <p14:creationId xmlns:p14="http://schemas.microsoft.com/office/powerpoint/2010/main" val="27447095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1896</TotalTime>
  <Words>1477</Words>
  <Application>Microsoft Office PowerPoint</Application>
  <PresentationFormat>Custom</PresentationFormat>
  <Paragraphs>168</Paragraphs>
  <Slides>44</Slides>
  <Notes>2</Notes>
  <HiddenSlides>0</HiddenSlides>
  <MMClips>1</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Windows User</cp:lastModifiedBy>
  <cp:revision>180</cp:revision>
  <dcterms:created xsi:type="dcterms:W3CDTF">2021-02-07T03:08:37Z</dcterms:created>
  <dcterms:modified xsi:type="dcterms:W3CDTF">2023-04-18T12:14:57Z</dcterms:modified>
</cp:coreProperties>
</file>