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11" r:id="rId2"/>
    <p:sldId id="312" r:id="rId3"/>
    <p:sldId id="320" r:id="rId4"/>
    <p:sldId id="511" r:id="rId5"/>
    <p:sldId id="539" r:id="rId6"/>
    <p:sldId id="540" r:id="rId7"/>
    <p:sldId id="530" r:id="rId8"/>
    <p:sldId id="313" r:id="rId9"/>
    <p:sldId id="542" r:id="rId10"/>
    <p:sldId id="270" r:id="rId11"/>
    <p:sldId id="543" r:id="rId12"/>
    <p:sldId id="544" r:id="rId13"/>
    <p:sldId id="545" r:id="rId14"/>
    <p:sldId id="516" r:id="rId15"/>
    <p:sldId id="541" r:id="rId16"/>
    <p:sldId id="546" r:id="rId17"/>
    <p:sldId id="517" r:id="rId18"/>
    <p:sldId id="520" r:id="rId19"/>
    <p:sldId id="524" r:id="rId20"/>
    <p:sldId id="538" r:id="rId21"/>
    <p:sldId id="547" r:id="rId22"/>
    <p:sldId id="50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  <a:srgbClr val="000099"/>
    <a:srgbClr val="FFFFFF"/>
    <a:srgbClr val="CC0000"/>
    <a:srgbClr val="3366FF"/>
    <a:srgbClr val="0066FF"/>
    <a:srgbClr val="3333FF"/>
    <a:srgbClr val="0080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5B33F-700C-4E6C-8F28-E21D1000AD4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8E22F-331E-4033-A200-E00D5F668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7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1C2CDEF9-EA4F-4D94-9C7D-3011A55874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DFC4C14F-800E-4C6D-9FF5-D99F9EC3A1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6C6854FA-2E17-42A7-98C3-F20D9034F0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815B21-57E5-41EB-8118-FC364631F063}" type="slidenum">
              <a:rPr lang="en-US" altLang="en-US">
                <a:latin typeface="Calibri" panose="020F0502020204030204" pitchFamily="34" charset="0"/>
              </a:rPr>
              <a:pPr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0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61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2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79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0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2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5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5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1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69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58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F46A1-3C79-4C23-8666-5928A71F4B4A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6136F-E724-4D83-83F0-936D1E054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1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AJ-zss2LQLU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qDKXPJ9_h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youtube.com/watch?v=7qDKXPJ9_h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www.youtube.com/watch?v=AJ-zss2LQLU" TargetMode="Externa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AJ-zss2LQLU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J-zss2LQLU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AJ-zss2LQL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 descr="tai-hinh-nen-61.jpg">
            <a:extLst>
              <a:ext uri="{FF2B5EF4-FFF2-40B4-BE49-F238E27FC236}">
                <a16:creationId xmlns:a16="http://schemas.microsoft.com/office/drawing/2014/main" id="{325BF13B-854C-48A6-8660-AA4D7BF2AE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11068" y="-2198338"/>
            <a:ext cx="15916084" cy="11937063"/>
          </a:xfrm>
          <a:prstGeom prst="rect">
            <a:avLst/>
          </a:prstGeom>
        </p:spPr>
      </p:pic>
      <p:sp>
        <p:nvSpPr>
          <p:cNvPr id="2056" name="Text Box 8">
            <a:extLst>
              <a:ext uri="{FF2B5EF4-FFF2-40B4-BE49-F238E27FC236}">
                <a16:creationId xmlns:a16="http://schemas.microsoft.com/office/drawing/2014/main" id="{A4E7DA9C-F3C6-4178-BAA7-1860328E0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553" y="336453"/>
            <a:ext cx="972709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HỘI THI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“GIÁO VIÊN DẠY GIỎI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HUYỆN TAM NÔNG                                      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NĂM HỌC: 2023 – 2024”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51" name="Text Box 9">
            <a:extLst>
              <a:ext uri="{FF2B5EF4-FFF2-40B4-BE49-F238E27FC236}">
                <a16:creationId xmlns:a16="http://schemas.microsoft.com/office/drawing/2014/main" id="{CB0E2D1B-3A56-43F9-9A6B-7BD31CADE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076" y="3582988"/>
            <a:ext cx="7610475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100" dirty="0">
                <a:solidFill>
                  <a:srgbClr val="0000FF"/>
                </a:solidFill>
                <a:latin typeface="Times New Roman" panose="02020603050405020304" pitchFamily="18" charset="0"/>
              </a:rPr>
              <a:t>GIÁO VIÊN DỰ THI: </a:t>
            </a:r>
            <a:r>
              <a:rPr lang="en-US" altLang="en-US" sz="3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ĐINH NGỌC QUÍ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100" dirty="0">
                <a:solidFill>
                  <a:srgbClr val="0000FF"/>
                </a:solidFill>
                <a:latin typeface="Times New Roman" panose="02020603050405020304" pitchFamily="18" charset="0"/>
              </a:rPr>
              <a:t>ĐƠN VỊ: </a:t>
            </a:r>
            <a:r>
              <a:rPr lang="en-US" altLang="en-US" sz="3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TRƯỜNG THCS AN HÒA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100" dirty="0">
                <a:solidFill>
                  <a:srgbClr val="0000FF"/>
                </a:solidFill>
                <a:latin typeface="Times New Roman" panose="02020603050405020304" pitchFamily="18" charset="0"/>
              </a:rPr>
              <a:t>LỚP: </a:t>
            </a:r>
            <a:r>
              <a:rPr lang="en-US" altLang="en-US" sz="3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6A4</a:t>
            </a:r>
          </a:p>
        </p:txBody>
      </p:sp>
      <p:sp>
        <p:nvSpPr>
          <p:cNvPr id="2052" name="Text Box 12">
            <a:extLst>
              <a:ext uri="{FF2B5EF4-FFF2-40B4-BE49-F238E27FC236}">
                <a16:creationId xmlns:a16="http://schemas.microsoft.com/office/drawing/2014/main" id="{E88C59C1-523B-4663-805B-88D19FD6B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4039" y="2828926"/>
            <a:ext cx="6080125" cy="56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100" b="1" dirty="0">
                <a:solidFill>
                  <a:srgbClr val="FF33CC"/>
                </a:solidFill>
                <a:latin typeface="Times New Roman" panose="02020603050405020304" pitchFamily="18" charset="0"/>
              </a:rPr>
              <a:t>MÔN: </a:t>
            </a:r>
            <a:r>
              <a:rPr lang="en-US" altLang="en-US" sz="3100" b="1" dirty="0">
                <a:solidFill>
                  <a:srgbClr val="FF33CC"/>
                </a:solidFill>
                <a:latin typeface="Times New Roman" panose="02020603050405020304" pitchFamily="18" charset="0"/>
              </a:rPr>
              <a:t>KHOA HỌC TỰ NHIÊN 6</a:t>
            </a:r>
            <a:endParaRPr lang="vi-VN" altLang="en-US" sz="3100" b="1" dirty="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3" name="Text Box 10">
            <a:extLst>
              <a:ext uri="{FF2B5EF4-FFF2-40B4-BE49-F238E27FC236}">
                <a16:creationId xmlns:a16="http://schemas.microsoft.com/office/drawing/2014/main" id="{9ABB4DC2-C1F5-437E-86AA-DD502AFE6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826" y="5689600"/>
            <a:ext cx="72929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Phú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Ninh</a:t>
            </a:r>
            <a:r>
              <a:rPr lang="vi-VN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ngày 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28</a:t>
            </a:r>
            <a:r>
              <a:rPr lang="vi-VN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tháng 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11</a:t>
            </a:r>
            <a:r>
              <a:rPr lang="vi-VN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năm 20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23</a:t>
            </a:r>
            <a:endParaRPr lang="vi-VN" altLang="en-US" sz="32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>
            <a:hlinkClick r:id="rId2"/>
            <a:extLst>
              <a:ext uri="{FF2B5EF4-FFF2-40B4-BE49-F238E27FC236}">
                <a16:creationId xmlns:a16="http://schemas.microsoft.com/office/drawing/2014/main" id="{7615176C-5118-4578-96BC-FA110A7F7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217" y="0"/>
            <a:ext cx="62263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CƠ THỂ ĐƠN BÀO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6ED1AF-7C40-4D54-A991-3BBD808C0A15}"/>
              </a:ext>
            </a:extLst>
          </p:cNvPr>
          <p:cNvSpPr txBox="1"/>
          <p:nvPr/>
        </p:nvSpPr>
        <p:spPr>
          <a:xfrm>
            <a:off x="2197488" y="1448775"/>
            <a:ext cx="7447548" cy="1646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"/>
              </a:spcAft>
            </a:pP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2" descr="C:\Users\Administrator\Desktop\12.PNG">
            <a:extLst>
              <a:ext uri="{FF2B5EF4-FFF2-40B4-BE49-F238E27FC236}">
                <a16:creationId xmlns:a16="http://schemas.microsoft.com/office/drawing/2014/main" id="{C81412DD-6632-45D2-96C8-B3EFA9BAF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76" y="860481"/>
            <a:ext cx="1015412" cy="117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959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619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Administrator\Desktop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2348">
            <a:off x="2997006" y="2378800"/>
            <a:ext cx="5327061" cy="200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3"/>
          </p:cNvPr>
          <p:cNvSpPr/>
          <p:nvPr/>
        </p:nvSpPr>
        <p:spPr>
          <a:xfrm>
            <a:off x="4439379" y="5795344"/>
            <a:ext cx="2442313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Trùng biến hình amip - Cảnh 3D - Giáo dục và học tập kỹ thuật số Mozai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6" r="5927"/>
          <a:stretch/>
        </p:blipFill>
        <p:spPr bwMode="auto">
          <a:xfrm>
            <a:off x="7470976" y="1802440"/>
            <a:ext cx="4419087" cy="2897415"/>
          </a:xfrm>
          <a:prstGeom prst="rect">
            <a:avLst/>
          </a:prstGeom>
          <a:ln w="25400">
            <a:solidFill>
              <a:srgbClr val="0000FF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029592" y="4959746"/>
            <a:ext cx="3730173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421100" y="0"/>
            <a:ext cx="64735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3600" b="1" dirty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600" b="1" dirty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600" b="1" dirty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3600" b="1" dirty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3600" b="1" dirty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altLang="en-US" sz="3600" b="1" dirty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2425">
            <a:off x="733728" y="1180746"/>
            <a:ext cx="3147010" cy="414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4" descr="Hơn 590 Trùng đế Giày ảnh, hình chụp &amp; hình ảnh trả phí bản quyền một lần  sẵn có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hlinkClick r:id="rId3"/>
          </p:cNvPr>
          <p:cNvSpPr/>
          <p:nvPr/>
        </p:nvSpPr>
        <p:spPr>
          <a:xfrm>
            <a:off x="731131" y="5795343"/>
            <a:ext cx="2442313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roi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439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506700" y="688796"/>
            <a:ext cx="64735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3600" b="1" dirty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600" b="1" dirty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600" b="1" dirty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3600" b="1" dirty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3600" b="1" dirty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altLang="en-US" sz="3600" b="1" dirty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AutoShape 4" descr="Hơn 590 Trùng đế Giày ảnh, hình chụp &amp; hình ảnh trả phí bản quyền một lần  sẵn có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hlinkClick r:id="rId2"/>
          </p:cNvPr>
          <p:cNvSpPr/>
          <p:nvPr/>
        </p:nvSpPr>
        <p:spPr>
          <a:xfrm>
            <a:off x="1086184" y="4811789"/>
            <a:ext cx="2442313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ông dụng của tảo lục Chlorella Nhật Bản là gì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29" y="1804624"/>
            <a:ext cx="4030137" cy="2901700"/>
          </a:xfrm>
          <a:prstGeom prst="rect">
            <a:avLst/>
          </a:prstGeom>
          <a:ln w="25400">
            <a:solidFill>
              <a:srgbClr val="0000FF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ảo silic - Sinh học 10 - Vũ Thị Mai Lan - Thư viện Tư liệu giáo dụ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466" y="1804624"/>
            <a:ext cx="3829397" cy="2887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hlinkClick r:id="rId2"/>
          </p:cNvPr>
          <p:cNvSpPr/>
          <p:nvPr/>
        </p:nvSpPr>
        <p:spPr>
          <a:xfrm>
            <a:off x="5105033" y="4811789"/>
            <a:ext cx="244231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silic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AB6D9D6-AB6E-48F1-B68C-0F56EB0E4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285" y="1871783"/>
            <a:ext cx="4010025" cy="2752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21688D-1091-4F78-BA7B-31A307ECE743}"/>
              </a:ext>
            </a:extLst>
          </p:cNvPr>
          <p:cNvSpPr/>
          <p:nvPr/>
        </p:nvSpPr>
        <p:spPr>
          <a:xfrm>
            <a:off x="8601791" y="4811788"/>
            <a:ext cx="3085011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191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98039" y="3839334"/>
            <a:ext cx="3842445" cy="76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khuẩn lactic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160176" y="1590883"/>
            <a:ext cx="3796693" cy="3002354"/>
            <a:chOff x="7746749" y="4008682"/>
            <a:chExt cx="3454400" cy="2799740"/>
          </a:xfrm>
        </p:grpSpPr>
        <p:pic>
          <p:nvPicPr>
            <p:cNvPr id="4108" name="Picture 12" descr="Hình thái của trực khuẩn lao | Vinmec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6" b="10705"/>
            <a:stretch/>
          </p:blipFill>
          <p:spPr bwMode="auto">
            <a:xfrm>
              <a:off x="7746749" y="4008682"/>
              <a:ext cx="3454400" cy="20006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7949571" y="6093596"/>
              <a:ext cx="3085011" cy="714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khuẩn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endPara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620175" y="309415"/>
            <a:ext cx="64735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170" name="Picture 2" descr="Bệnh Nhiễm khuẩn E.coli: Nguyên nhân, biến chứng và cách điều trị">
            <a:extLst>
              <a:ext uri="{FF2B5EF4-FFF2-40B4-BE49-F238E27FC236}">
                <a16:creationId xmlns:a16="http://schemas.microsoft.com/office/drawing/2014/main" id="{4894E100-19AC-4EBF-98DB-6644CECB9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9" y="1570737"/>
            <a:ext cx="3346866" cy="2143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1271FE1-3430-4AAE-B8EB-4F47C2BD3DC9}"/>
              </a:ext>
            </a:extLst>
          </p:cNvPr>
          <p:cNvSpPr/>
          <p:nvPr/>
        </p:nvSpPr>
        <p:spPr>
          <a:xfrm>
            <a:off x="461365" y="3839334"/>
            <a:ext cx="37966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Escherchia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coli (E.coli)</a:t>
            </a:r>
          </a:p>
        </p:txBody>
      </p:sp>
      <p:pic>
        <p:nvPicPr>
          <p:cNvPr id="2050" name="Picture 2" descr="vi khuẩn lactic">
            <a:extLst>
              <a:ext uri="{FF2B5EF4-FFF2-40B4-BE49-F238E27FC236}">
                <a16:creationId xmlns:a16="http://schemas.microsoft.com/office/drawing/2014/main" id="{19CF9156-02DB-661D-FAE0-0B8AC62B9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857" y="1623883"/>
            <a:ext cx="3520810" cy="2112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907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guyên Sinh vật-Hình dạng Trùng roi, Trùng giày, Trùng biến hình, tảo silic, Trùng sốt rét, Tảo lục">
            <a:hlinkClick r:id="" action="ppaction://media"/>
            <a:extLst>
              <a:ext uri="{FF2B5EF4-FFF2-40B4-BE49-F238E27FC236}">
                <a16:creationId xmlns:a16="http://schemas.microsoft.com/office/drawing/2014/main" id="{1BFF4A24-53AD-4BED-B14F-E3E7AC485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3513" y="850208"/>
            <a:ext cx="8984974" cy="5054048"/>
          </a:xfrm>
          <a:prstGeom prst="rect">
            <a:avLst/>
          </a:prstGeom>
        </p:spPr>
      </p:pic>
      <p:sp>
        <p:nvSpPr>
          <p:cNvPr id="8" name="Text Box 5">
            <a:hlinkClick r:id="rId5"/>
            <a:extLst>
              <a:ext uri="{FF2B5EF4-FFF2-40B4-BE49-F238E27FC236}">
                <a16:creationId xmlns:a16="http://schemas.microsoft.com/office/drawing/2014/main" id="{7615176C-5118-4578-96BC-FA110A7F7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217" y="0"/>
            <a:ext cx="62263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CƠ THỂ ĐƠN BÀO</a:t>
            </a:r>
          </a:p>
        </p:txBody>
      </p:sp>
    </p:spTree>
    <p:extLst>
      <p:ext uri="{BB962C8B-B14F-4D97-AF65-F5344CB8AC3E}">
        <p14:creationId xmlns:p14="http://schemas.microsoft.com/office/powerpoint/2010/main" val="247959501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620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7179" y="2530767"/>
            <a:ext cx="11317639" cy="3017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D344B4D-2AA7-4E9C-8FD3-E01B167FD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0632" y="915593"/>
            <a:ext cx="57707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</a:p>
          <a:p>
            <a:pPr algn="ctr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018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4D344B4D-2AA7-4E9C-8FD3-E01B167FD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3299" y="121773"/>
            <a:ext cx="57707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CEEAAFB-BF81-C2D6-CA79-DCE57D4386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56" r="22222"/>
          <a:stretch/>
        </p:blipFill>
        <p:spPr>
          <a:xfrm>
            <a:off x="3134759" y="964294"/>
            <a:ext cx="5629274" cy="5495244"/>
          </a:xfrm>
          <a:prstGeom prst="rect">
            <a:avLst/>
          </a:prstGeom>
        </p:spPr>
      </p:pic>
      <p:pic>
        <p:nvPicPr>
          <p:cNvPr id="6" name="Đồng hồ đếm ngược 3 phút - 3 minutes timer">
            <a:hlinkClick r:id="" action="ppaction://media"/>
            <a:extLst>
              <a:ext uri="{FF2B5EF4-FFF2-40B4-BE49-F238E27FC236}">
                <a16:creationId xmlns:a16="http://schemas.microsoft.com/office/drawing/2014/main" id="{E9F8E1D6-6C24-D3ED-7706-5AAA081525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36050" y="964294"/>
            <a:ext cx="2603500" cy="14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5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996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2"/>
          <p:cNvSpPr>
            <a:spLocks noChangeArrowheads="1"/>
          </p:cNvSpPr>
          <p:nvPr/>
        </p:nvSpPr>
        <p:spPr bwMode="auto">
          <a:xfrm>
            <a:off x="8077200" y="3276600"/>
            <a:ext cx="609600" cy="685800"/>
          </a:xfrm>
          <a:prstGeom prst="star5">
            <a:avLst/>
          </a:prstGeom>
          <a:solidFill>
            <a:srgbClr val="FFFF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 dirty="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0115" name="Oval 3"/>
          <p:cNvSpPr>
            <a:spLocks noChangeArrowheads="1"/>
          </p:cNvSpPr>
          <p:nvPr/>
        </p:nvSpPr>
        <p:spPr bwMode="auto">
          <a:xfrm>
            <a:off x="7543800" y="914400"/>
            <a:ext cx="1060450" cy="1295400"/>
          </a:xfrm>
          <a:prstGeom prst="ellipse">
            <a:avLst/>
          </a:prstGeom>
          <a:solidFill>
            <a:srgbClr val="0000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810" tIns="38405" rIns="76810" bIns="38405" anchor="ctr"/>
          <a:lstStyle>
            <a:lvl1pPr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0122" name="Oval 10"/>
          <p:cNvSpPr>
            <a:spLocks noChangeArrowheads="1"/>
          </p:cNvSpPr>
          <p:nvPr/>
        </p:nvSpPr>
        <p:spPr bwMode="auto">
          <a:xfrm>
            <a:off x="1524000" y="3810000"/>
            <a:ext cx="914400" cy="1066800"/>
          </a:xfrm>
          <a:prstGeom prst="ellipse">
            <a:avLst/>
          </a:prstGeom>
          <a:solidFill>
            <a:srgbClr val="CC00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810" tIns="38405" rIns="76810" bIns="38405" anchor="ctr"/>
          <a:lstStyle>
            <a:lvl1pPr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0123" name="Oval 11"/>
          <p:cNvSpPr>
            <a:spLocks noChangeArrowheads="1"/>
          </p:cNvSpPr>
          <p:nvPr/>
        </p:nvSpPr>
        <p:spPr bwMode="auto">
          <a:xfrm>
            <a:off x="8748713" y="3505200"/>
            <a:ext cx="685800" cy="838200"/>
          </a:xfrm>
          <a:prstGeom prst="ellipse">
            <a:avLst/>
          </a:prstGeom>
          <a:solidFill>
            <a:srgbClr val="00FF00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810" tIns="38405" rIns="76810" bIns="38405" anchor="ctr"/>
          <a:lstStyle>
            <a:lvl1pPr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0124" name="Oval 12"/>
          <p:cNvSpPr>
            <a:spLocks noChangeArrowheads="1"/>
          </p:cNvSpPr>
          <p:nvPr/>
        </p:nvSpPr>
        <p:spPr bwMode="auto">
          <a:xfrm>
            <a:off x="3505200" y="5257800"/>
            <a:ext cx="685800" cy="838200"/>
          </a:xfrm>
          <a:prstGeom prst="ellipse">
            <a:avLst/>
          </a:prstGeom>
          <a:solidFill>
            <a:srgbClr val="00FF00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810" tIns="38405" rIns="76810" bIns="38405" anchor="ctr"/>
          <a:lstStyle>
            <a:lvl1pPr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0125" name="Oval 13"/>
          <p:cNvSpPr>
            <a:spLocks noChangeArrowheads="1"/>
          </p:cNvSpPr>
          <p:nvPr/>
        </p:nvSpPr>
        <p:spPr bwMode="auto">
          <a:xfrm>
            <a:off x="2743200" y="5029200"/>
            <a:ext cx="1060450" cy="1295400"/>
          </a:xfrm>
          <a:prstGeom prst="ellipse">
            <a:avLst/>
          </a:prstGeom>
          <a:solidFill>
            <a:srgbClr val="0000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810" tIns="38405" rIns="76810" bIns="38405" anchor="ctr"/>
          <a:lstStyle>
            <a:lvl1pPr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0127" name="Oval 15"/>
          <p:cNvSpPr>
            <a:spLocks noChangeArrowheads="1"/>
          </p:cNvSpPr>
          <p:nvPr/>
        </p:nvSpPr>
        <p:spPr bwMode="auto">
          <a:xfrm>
            <a:off x="9448800" y="3657600"/>
            <a:ext cx="749300" cy="914400"/>
          </a:xfrm>
          <a:prstGeom prst="ellipse">
            <a:avLst/>
          </a:prstGeom>
          <a:solidFill>
            <a:srgbClr val="FF00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810" tIns="38405" rIns="76810" bIns="38405" anchor="ctr"/>
          <a:lstStyle>
            <a:lvl1pPr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0128" name="Oval 16"/>
          <p:cNvSpPr>
            <a:spLocks noChangeArrowheads="1"/>
          </p:cNvSpPr>
          <p:nvPr/>
        </p:nvSpPr>
        <p:spPr bwMode="auto">
          <a:xfrm>
            <a:off x="7924800" y="6248400"/>
            <a:ext cx="990600" cy="1066800"/>
          </a:xfrm>
          <a:prstGeom prst="ellipse">
            <a:avLst/>
          </a:prstGeom>
          <a:solidFill>
            <a:srgbClr val="FF00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810" tIns="38405" rIns="76810" bIns="38405" anchor="ctr"/>
          <a:lstStyle>
            <a:lvl1pPr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8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8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vi-VN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0129" name="AutoShape 17"/>
          <p:cNvSpPr>
            <a:spLocks noChangeArrowheads="1"/>
          </p:cNvSpPr>
          <p:nvPr/>
        </p:nvSpPr>
        <p:spPr bwMode="auto">
          <a:xfrm>
            <a:off x="1905000" y="1066800"/>
            <a:ext cx="609600" cy="685800"/>
          </a:xfrm>
          <a:prstGeom prst="star5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0130" name="AutoShape 18"/>
          <p:cNvSpPr>
            <a:spLocks noChangeArrowheads="1"/>
          </p:cNvSpPr>
          <p:nvPr/>
        </p:nvSpPr>
        <p:spPr bwMode="auto">
          <a:xfrm>
            <a:off x="3962400" y="2590800"/>
            <a:ext cx="609600" cy="685800"/>
          </a:xfrm>
          <a:prstGeom prst="star5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0131" name="AutoShape 19"/>
          <p:cNvSpPr>
            <a:spLocks noChangeArrowheads="1"/>
          </p:cNvSpPr>
          <p:nvPr/>
        </p:nvSpPr>
        <p:spPr bwMode="auto">
          <a:xfrm>
            <a:off x="9296400" y="1143000"/>
            <a:ext cx="609600" cy="685800"/>
          </a:xfrm>
          <a:prstGeom prst="star5">
            <a:avLst/>
          </a:prstGeom>
          <a:solidFill>
            <a:srgbClr val="FFFF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0132" name="AutoShape 20"/>
          <p:cNvSpPr>
            <a:spLocks noChangeArrowheads="1"/>
          </p:cNvSpPr>
          <p:nvPr/>
        </p:nvSpPr>
        <p:spPr bwMode="auto">
          <a:xfrm>
            <a:off x="3048000" y="6172200"/>
            <a:ext cx="609600" cy="685800"/>
          </a:xfrm>
          <a:prstGeom prst="star5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0133" name="AutoShape 21"/>
          <p:cNvSpPr>
            <a:spLocks noChangeArrowheads="1"/>
          </p:cNvSpPr>
          <p:nvPr/>
        </p:nvSpPr>
        <p:spPr bwMode="auto">
          <a:xfrm rot="884614">
            <a:off x="1524000" y="4572000"/>
            <a:ext cx="609600" cy="685800"/>
          </a:xfrm>
          <a:prstGeom prst="star5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0134" name="AutoShape 22"/>
          <p:cNvSpPr>
            <a:spLocks noChangeArrowheads="1"/>
          </p:cNvSpPr>
          <p:nvPr/>
        </p:nvSpPr>
        <p:spPr bwMode="auto">
          <a:xfrm>
            <a:off x="9296400" y="4800600"/>
            <a:ext cx="609600" cy="685800"/>
          </a:xfrm>
          <a:prstGeom prst="star5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" name="GHEP">
            <a:hlinkClick r:id="" action="ppaction://media"/>
            <a:extLst>
              <a:ext uri="{FF2B5EF4-FFF2-40B4-BE49-F238E27FC236}">
                <a16:creationId xmlns:a16="http://schemas.microsoft.com/office/drawing/2014/main" id="{6514F2A8-02DA-17C6-D2AF-B939137675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400" y="457200"/>
            <a:ext cx="10356850" cy="582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0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175" y="307622"/>
            <a:ext cx="1085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 ĐIỂM HOẠT ĐỘNG NHÓM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111338"/>
              </p:ext>
            </p:extLst>
          </p:nvPr>
        </p:nvGraphicFramePr>
        <p:xfrm>
          <a:off x="959202" y="1630315"/>
          <a:ext cx="10216445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1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4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3600" b="1" baseline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36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Vẽ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thích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3600" b="1" baseline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1,0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3600" b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Nhóm tích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cực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618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1182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667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tai-hinh-nen-61.jpg">
            <a:extLst>
              <a:ext uri="{FF2B5EF4-FFF2-40B4-BE49-F238E27FC236}">
                <a16:creationId xmlns:a16="http://schemas.microsoft.com/office/drawing/2014/main" id="{B7D3D467-C3D6-42F3-82D3-4DBF0F0B490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3123" y="-2404940"/>
            <a:ext cx="16833352" cy="11937063"/>
          </a:xfrm>
          <a:prstGeom prst="rect">
            <a:avLst/>
          </a:prstGeom>
        </p:spPr>
      </p:pic>
      <p:pic>
        <p:nvPicPr>
          <p:cNvPr id="32770" name="Picture 6" descr="C:\Users\Asus2017\Desktop\tải xuống (2).jpg">
            <a:hlinkClick r:id="" action="ppaction://noaction"/>
            <a:extLst>
              <a:ext uri="{FF2B5EF4-FFF2-40B4-BE49-F238E27FC236}">
                <a16:creationId xmlns:a16="http://schemas.microsoft.com/office/drawing/2014/main" id="{B643F68B-DF52-4149-A19D-F26BBC137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737" y="708146"/>
            <a:ext cx="12573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4">
            <a:extLst>
              <a:ext uri="{FF2B5EF4-FFF2-40B4-BE49-F238E27FC236}">
                <a16:creationId xmlns:a16="http://schemas.microsoft.com/office/drawing/2014/main" id="{C1E8DD93-765B-4F7A-812E-7168F2AC5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362" y="1136734"/>
            <a:ext cx="7915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Ở NHÀ</a:t>
            </a:r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5C65DD57-3201-4765-86AC-8ABC1D895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9715" y="2047959"/>
            <a:ext cx="880814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SGK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961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2">
            <a:extLst>
              <a:ext uri="{FF2B5EF4-FFF2-40B4-BE49-F238E27FC236}">
                <a16:creationId xmlns:a16="http://schemas.microsoft.com/office/drawing/2014/main" id="{ED0B380E-9673-4450-BFB5-6296E1DB8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334" y="1570772"/>
            <a:ext cx="9867331" cy="484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Aft>
                <a:spcPts val="63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63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20000"/>
              </a:lnSpc>
              <a:spcAft>
                <a:spcPts val="63"/>
              </a:spcAft>
              <a:buFontTx/>
              <a:buChar char="-"/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63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63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63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63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9C0AD11-B7A5-4371-ABCB-D7AAD0289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436" y="868212"/>
            <a:ext cx="4941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871" y="4836635"/>
            <a:ext cx="116581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Hãy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19.1a, 19.1b.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(6,0 điểm)</a:t>
            </a:r>
            <a:endParaRPr lang="en-US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Trong thực tế, em có quan sát được trùng roi và vi khuẩn bằng mắt thường không? Tại sao?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(2,0 điểm)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hlinkClick r:id="rId4"/>
          </p:cNvPr>
          <p:cNvSpPr/>
          <p:nvPr/>
        </p:nvSpPr>
        <p:spPr>
          <a:xfrm>
            <a:off x="235721" y="82044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65" y="500240"/>
            <a:ext cx="8666222" cy="432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Đồng hồ đếm ngược 4 phút - 4 minutes timer - Hailist">
            <a:hlinkClick r:id="" action="ppaction://media"/>
            <a:extLst>
              <a:ext uri="{FF2B5EF4-FFF2-40B4-BE49-F238E27FC236}">
                <a16:creationId xmlns:a16="http://schemas.microsoft.com/office/drawing/2014/main" id="{851B214C-A077-4C57-AADB-E0C3383EDA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01637" y="315295"/>
            <a:ext cx="1554642" cy="8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2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3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2">
            <a:extLst>
              <a:ext uri="{FF2B5EF4-FFF2-40B4-BE49-F238E27FC236}">
                <a16:creationId xmlns:a16="http://schemas.microsoft.com/office/drawing/2014/main" id="{ED0B380E-9673-4450-BFB5-6296E1DB8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334" y="1905634"/>
            <a:ext cx="9867331" cy="30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lnSpc>
                <a:spcPct val="120000"/>
              </a:lnSpc>
              <a:spcAft>
                <a:spcPts val="63"/>
              </a:spcAft>
              <a:buFontTx/>
              <a:buChar char="-"/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63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63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63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63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9C0AD11-B7A5-4371-ABCB-D7AAD0289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81" y="1078953"/>
            <a:ext cx="4941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4" name="Text Box 5">
            <a:hlinkClick r:id="rId2"/>
            <a:extLst>
              <a:ext uri="{FF2B5EF4-FFF2-40B4-BE49-F238E27FC236}">
                <a16:creationId xmlns:a16="http://schemas.microsoft.com/office/drawing/2014/main" id="{6794A831-7BD6-4756-AFFE-90EE01231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99" y="190500"/>
            <a:ext cx="62263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CƠ THỂ ĐƠN BÀO</a:t>
            </a:r>
          </a:p>
        </p:txBody>
      </p:sp>
    </p:spTree>
    <p:extLst>
      <p:ext uri="{BB962C8B-B14F-4D97-AF65-F5344CB8AC3E}">
        <p14:creationId xmlns:p14="http://schemas.microsoft.com/office/powerpoint/2010/main" val="630392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7556" y="228600"/>
            <a:ext cx="1012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CHẤM ĐIỂM CÁC NHÓM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55725"/>
              </p:ext>
            </p:extLst>
          </p:nvPr>
        </p:nvGraphicFramePr>
        <p:xfrm>
          <a:off x="2356851" y="1002604"/>
          <a:ext cx="880786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2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5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3600" b="1" baseline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36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Màng</a:t>
                      </a:r>
                      <a:r>
                        <a:rPr lang="en-US" sz="3600" b="1" baseline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tế bào.</a:t>
                      </a:r>
                      <a:endParaRPr lang="en-US" sz="36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chứa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hoặc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1379" y="836690"/>
            <a:ext cx="1929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474" y="3892533"/>
            <a:ext cx="1604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204398"/>
              </p:ext>
            </p:extLst>
          </p:nvPr>
        </p:nvGraphicFramePr>
        <p:xfrm>
          <a:off x="2356852" y="4245180"/>
          <a:ext cx="8807859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2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5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Vì</a:t>
                      </a:r>
                      <a:r>
                        <a:rPr lang="en-US" sz="3600" b="1" baseline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en-US" sz="36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rùng roi và vi khuẩn có kích thước hiển vi.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3600" b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Nhóm tích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cực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005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8237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hlinkClick r:id="rId2"/>
          </p:cNvPr>
          <p:cNvSpPr txBox="1">
            <a:spLocks noChangeArrowheads="1"/>
          </p:cNvSpPr>
          <p:nvPr/>
        </p:nvSpPr>
        <p:spPr bwMode="auto">
          <a:xfrm>
            <a:off x="209217" y="0"/>
            <a:ext cx="62263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CƠ THỂ ĐƠN BÀO</a:t>
            </a:r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235721" y="82044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4DBCBA-7407-443B-8FA8-A8745883C88E}"/>
              </a:ext>
            </a:extLst>
          </p:cNvPr>
          <p:cNvSpPr/>
          <p:nvPr/>
        </p:nvSpPr>
        <p:spPr>
          <a:xfrm>
            <a:off x="483656" y="722314"/>
            <a:ext cx="5655391" cy="45069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Màng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bọc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endParaRPr lang="en-US" sz="36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endParaRPr lang="en-US" sz="3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BBE25B-1F17-4A16-B1CF-66D458454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021193" y="-290027"/>
            <a:ext cx="707885" cy="283858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F9F31D-6D91-48A1-953E-0266943ABADA}"/>
              </a:ext>
            </a:extLst>
          </p:cNvPr>
          <p:cNvSpPr/>
          <p:nvPr/>
        </p:nvSpPr>
        <p:spPr>
          <a:xfrm>
            <a:off x="6456867" y="687929"/>
            <a:ext cx="5655391" cy="45069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Màng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bọc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endParaRPr lang="en-US" sz="36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endParaRPr lang="en-US" sz="3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777208-AF6C-405E-B3B8-0476D1AC446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9" t="24245" r="19215" b="23261"/>
          <a:stretch/>
        </p:blipFill>
        <p:spPr bwMode="auto">
          <a:xfrm>
            <a:off x="7992257" y="726111"/>
            <a:ext cx="2838586" cy="7978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CAC2AC8-F904-430E-8030-A38F93643812}"/>
              </a:ext>
            </a:extLst>
          </p:cNvPr>
          <p:cNvSpPr/>
          <p:nvPr/>
        </p:nvSpPr>
        <p:spPr>
          <a:xfrm>
            <a:off x="1702730" y="3088309"/>
            <a:ext cx="2231533" cy="707886"/>
          </a:xfrm>
          <a:prstGeom prst="ellipse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F506A63-F3FD-45A1-9E92-698182618A4D}"/>
              </a:ext>
            </a:extLst>
          </p:cNvPr>
          <p:cNvSpPr/>
          <p:nvPr/>
        </p:nvSpPr>
        <p:spPr>
          <a:xfrm>
            <a:off x="7707597" y="3075057"/>
            <a:ext cx="2231533" cy="707886"/>
          </a:xfrm>
          <a:prstGeom prst="ellipse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57BDA5-ED9B-4F1E-A8A8-6A85990EAC27}"/>
              </a:ext>
            </a:extLst>
          </p:cNvPr>
          <p:cNvSpPr txBox="1"/>
          <p:nvPr/>
        </p:nvSpPr>
        <p:spPr>
          <a:xfrm>
            <a:off x="958148" y="5318380"/>
            <a:ext cx="2615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0E0183-3AC4-4FFB-B939-A9B90543DBBB}"/>
              </a:ext>
            </a:extLst>
          </p:cNvPr>
          <p:cNvSpPr txBox="1"/>
          <p:nvPr/>
        </p:nvSpPr>
        <p:spPr>
          <a:xfrm>
            <a:off x="8771203" y="5508351"/>
            <a:ext cx="2615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Curved Right 22">
            <a:extLst>
              <a:ext uri="{FF2B5EF4-FFF2-40B4-BE49-F238E27FC236}">
                <a16:creationId xmlns:a16="http://schemas.microsoft.com/office/drawing/2014/main" id="{63BBC485-1BEA-4A75-924F-E88DC58D240F}"/>
              </a:ext>
            </a:extLst>
          </p:cNvPr>
          <p:cNvSpPr/>
          <p:nvPr/>
        </p:nvSpPr>
        <p:spPr>
          <a:xfrm>
            <a:off x="804941" y="3587914"/>
            <a:ext cx="646983" cy="220328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Arrow: Curved Left 23">
            <a:extLst>
              <a:ext uri="{FF2B5EF4-FFF2-40B4-BE49-F238E27FC236}">
                <a16:creationId xmlns:a16="http://schemas.microsoft.com/office/drawing/2014/main" id="{E85F5010-366A-4C85-82CE-B4C90C9154E5}"/>
              </a:ext>
            </a:extLst>
          </p:cNvPr>
          <p:cNvSpPr/>
          <p:nvPr/>
        </p:nvSpPr>
        <p:spPr>
          <a:xfrm>
            <a:off x="10610700" y="3442252"/>
            <a:ext cx="797695" cy="240258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44647426-9A5E-43D8-AFFC-A820873A37D6}"/>
              </a:ext>
            </a:extLst>
          </p:cNvPr>
          <p:cNvSpPr>
            <a:spLocks/>
          </p:cNvSpPr>
          <p:nvPr/>
        </p:nvSpPr>
        <p:spPr bwMode="gray">
          <a:xfrm>
            <a:off x="5419756" y="4733639"/>
            <a:ext cx="690563" cy="963612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16FE511C-E3BB-45B9-A71C-18BFA568030E}"/>
              </a:ext>
            </a:extLst>
          </p:cNvPr>
          <p:cNvSpPr>
            <a:spLocks/>
          </p:cNvSpPr>
          <p:nvPr/>
        </p:nvSpPr>
        <p:spPr bwMode="gray">
          <a:xfrm flipH="1">
            <a:off x="6436608" y="4614378"/>
            <a:ext cx="690562" cy="1147656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grpSp>
        <p:nvGrpSpPr>
          <p:cNvPr id="28" name="Group 10">
            <a:extLst>
              <a:ext uri="{FF2B5EF4-FFF2-40B4-BE49-F238E27FC236}">
                <a16:creationId xmlns:a16="http://schemas.microsoft.com/office/drawing/2014/main" id="{503B3150-B83F-4B3B-B9CD-38884CCDCE05}"/>
              </a:ext>
            </a:extLst>
          </p:cNvPr>
          <p:cNvGrpSpPr>
            <a:grpSpLocks/>
          </p:cNvGrpSpPr>
          <p:nvPr/>
        </p:nvGrpSpPr>
        <p:grpSpPr bwMode="auto">
          <a:xfrm>
            <a:off x="3670471" y="5594077"/>
            <a:ext cx="5198464" cy="1263923"/>
            <a:chOff x="1997" y="1314"/>
            <a:chExt cx="1889" cy="1009"/>
          </a:xfrm>
        </p:grpSpPr>
        <p:grpSp>
          <p:nvGrpSpPr>
            <p:cNvPr id="29" name="Group 11">
              <a:extLst>
                <a:ext uri="{FF2B5EF4-FFF2-40B4-BE49-F238E27FC236}">
                  <a16:creationId xmlns:a16="http://schemas.microsoft.com/office/drawing/2014/main" id="{310A96E2-4E91-46EF-A56E-053D516BAB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34" name="Oval 12">
                <a:extLst>
                  <a:ext uri="{FF2B5EF4-FFF2-40B4-BE49-F238E27FC236}">
                    <a16:creationId xmlns:a16="http://schemas.microsoft.com/office/drawing/2014/main" id="{342FFEF3-35FF-4B1D-8D25-791606CB7EB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94" y="1054"/>
                <a:ext cx="1905" cy="910"/>
              </a:xfrm>
              <a:prstGeom prst="ellipse">
                <a:avLst/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solidFill>
                    <a:srgbClr val="0000FF"/>
                  </a:solidFill>
                </a:endParaRPr>
              </a:p>
            </p:txBody>
          </p:sp>
          <p:sp>
            <p:nvSpPr>
              <p:cNvPr id="35" name="Oval 13">
                <a:extLst>
                  <a:ext uri="{FF2B5EF4-FFF2-40B4-BE49-F238E27FC236}">
                    <a16:creationId xmlns:a16="http://schemas.microsoft.com/office/drawing/2014/main" id="{E9F17EB0-0D19-4223-8C15-717C4AB8F8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73" y="1023"/>
                <a:ext cx="1905" cy="912"/>
              </a:xfrm>
              <a:prstGeom prst="ellipse">
                <a:avLst/>
              </a:prstGeom>
              <a:gradFill rotWithShape="1">
                <a:gsLst>
                  <a:gs pos="0">
                    <a:schemeClr val="tx2">
                      <a:gamma/>
                      <a:tint val="44314"/>
                      <a:invGamma/>
                    </a:schemeClr>
                  </a:gs>
                  <a:gs pos="100000">
                    <a:schemeClr val="tx2"/>
                  </a:gs>
                </a:gsLst>
                <a:lin ang="27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BAC8BA38-0D64-48F7-BC2D-E1E307CA0FB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vert="eaVert"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31" name="Oval 15">
              <a:extLst>
                <a:ext uri="{FF2B5EF4-FFF2-40B4-BE49-F238E27FC236}">
                  <a16:creationId xmlns:a16="http://schemas.microsoft.com/office/drawing/2014/main" id="{2FB2040A-0A22-483B-8654-BAD493D48FA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08" y="1319"/>
              <a:ext cx="1650" cy="82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vert="eaVert"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32" name="Oval 16">
              <a:extLst>
                <a:ext uri="{FF2B5EF4-FFF2-40B4-BE49-F238E27FC236}">
                  <a16:creationId xmlns:a16="http://schemas.microsoft.com/office/drawing/2014/main" id="{80A7F901-5902-4FED-A3D7-11AEA4460A2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vert="eaVert"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33" name="Oval 17">
              <a:extLst>
                <a:ext uri="{FF2B5EF4-FFF2-40B4-BE49-F238E27FC236}">
                  <a16:creationId xmlns:a16="http://schemas.microsoft.com/office/drawing/2014/main" id="{FAC4C79F-CF51-4D4E-8C96-98785197261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>
              <a:off x="2582" y="993"/>
              <a:ext cx="611" cy="14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vert="eaVert" wrap="none" anchor="ctr"/>
            <a:lstStyle/>
            <a:p>
              <a:pPr eaLnBrk="1" hangingPunct="1">
                <a:defRPr/>
              </a:pP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 THỂ ĐƠN BÀO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3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2" grpId="0"/>
      <p:bldP spid="23" grpId="0" animBg="1"/>
      <p:bldP spid="24" grpId="0" animBg="1"/>
      <p:bldP spid="25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612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4536</TotalTime>
  <Words>532</Words>
  <Application>Microsoft Office PowerPoint</Application>
  <PresentationFormat>Màn hình rộng</PresentationFormat>
  <Paragraphs>91</Paragraphs>
  <Slides>22</Slides>
  <Notes>1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Hoa</dc:creator>
  <cp:lastModifiedBy>Windows 10</cp:lastModifiedBy>
  <cp:revision>196</cp:revision>
  <dcterms:created xsi:type="dcterms:W3CDTF">2021-10-18T14:31:21Z</dcterms:created>
  <dcterms:modified xsi:type="dcterms:W3CDTF">2023-11-28T05:13:28Z</dcterms:modified>
</cp:coreProperties>
</file>