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9"/>
  </p:notesMasterIdLst>
  <p:sldIdLst>
    <p:sldId id="278" r:id="rId2"/>
    <p:sldId id="296" r:id="rId3"/>
    <p:sldId id="281" r:id="rId4"/>
    <p:sldId id="339" r:id="rId5"/>
    <p:sldId id="340" r:id="rId6"/>
    <p:sldId id="341" r:id="rId7"/>
    <p:sldId id="343" r:id="rId8"/>
    <p:sldId id="342" r:id="rId9"/>
    <p:sldId id="345" r:id="rId10"/>
    <p:sldId id="346" r:id="rId11"/>
    <p:sldId id="347" r:id="rId12"/>
    <p:sldId id="349" r:id="rId13"/>
    <p:sldId id="348" r:id="rId14"/>
    <p:sldId id="350" r:id="rId15"/>
    <p:sldId id="344" r:id="rId16"/>
    <p:sldId id="353" r:id="rId17"/>
    <p:sldId id="352" r:id="rId18"/>
    <p:sldId id="354" r:id="rId19"/>
    <p:sldId id="355" r:id="rId20"/>
    <p:sldId id="351" r:id="rId21"/>
    <p:sldId id="357" r:id="rId22"/>
    <p:sldId id="356" r:id="rId23"/>
    <p:sldId id="358" r:id="rId24"/>
    <p:sldId id="360" r:id="rId25"/>
    <p:sldId id="361" r:id="rId26"/>
    <p:sldId id="359" r:id="rId27"/>
    <p:sldId id="33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00"/>
    <a:srgbClr val="0000CC"/>
    <a:srgbClr val="FF00FF"/>
    <a:srgbClr val="9900CC"/>
    <a:srgbClr val="006699"/>
    <a:srgbClr val="FFFFFF"/>
    <a:srgbClr val="7C00A8"/>
    <a:srgbClr val="72009A"/>
    <a:srgbClr val="780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51" autoAdjust="0"/>
    <p:restoredTop sz="94660"/>
  </p:normalViewPr>
  <p:slideViewPr>
    <p:cSldViewPr snapToGrid="0">
      <p:cViewPr>
        <p:scale>
          <a:sx n="55" d="100"/>
          <a:sy n="55" d="100"/>
        </p:scale>
        <p:origin x="-1080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F67AF-AD11-4F3A-8CF9-F088A7A4000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3B9D5-824B-4467-BA66-28626EEA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2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73E04E-82AB-4F0D-8B58-4C4A434134D8}" type="slidenum">
              <a:rPr lang="en-US" smtClean="0">
                <a:latin typeface="Calibri" pitchFamily="34" charset="0"/>
              </a:rPr>
              <a:pPr eaLnBrk="1" hangingPunct="1"/>
              <a:t>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73E04E-82AB-4F0D-8B58-4C4A434134D8}" type="slidenum">
              <a:rPr lang="en-US" smtClean="0">
                <a:latin typeface="Calibri" pitchFamily="34" charset="0"/>
              </a:rPr>
              <a:pPr eaLnBrk="1" hangingPunct="1"/>
              <a:t>27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97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3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0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0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9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9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3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87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1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D358-0962-40DE-88E1-CB8530FFF93B}" type="datetimeFigureOut">
              <a:rPr lang="en-US" smtClean="0"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2BF9-C954-44B8-8477-5FCD30926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16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3788624" y="935039"/>
            <a:ext cx="43438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THCS AN HÒA</a:t>
            </a: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788624" y="2289175"/>
            <a:ext cx="6028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KHOA HỌC TỰ NHIÊN 8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156340" y="3767139"/>
            <a:ext cx="60147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E600AA"/>
                </a:solidFill>
                <a:latin typeface="Times New Roman" pitchFamily="18" charset="0"/>
                <a:cs typeface="Times New Roman" pitchFamily="18" charset="0"/>
              </a:rPr>
              <a:t>CHÀO MỪNG CÁC EM HỌC SINH 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788624" y="5486401"/>
            <a:ext cx="44789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 VIÊN: BÙI THỊ NHI</a:t>
            </a:r>
            <a:endParaRPr lang="vi-VN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08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07034" y="0"/>
            <a:ext cx="983412" cy="845388"/>
          </a:xfrm>
          <a:prstGeom prst="wedgeRoundRectCallout">
            <a:avLst>
              <a:gd name="adj1" fmla="val 70395"/>
              <a:gd name="adj2" fmla="val 64541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2694" y="724619"/>
            <a:ext cx="11360989" cy="5500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 - Potassium sulfate: K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Sodium hydrogensulfate: NaHSO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Sodium hydrogencarbonat: NaHCO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Sodium chloride: NaCl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Sodium nitrate: NaNO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Calcium hydrogenphosphate: CaHPO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Magnesium sulfate: MgSO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Copper (II) sulfate: CuSO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27052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07034" y="0"/>
            <a:ext cx="983412" cy="845388"/>
          </a:xfrm>
          <a:prstGeom prst="wedgeRoundRectCallout">
            <a:avLst>
              <a:gd name="adj1" fmla="val 70395"/>
              <a:gd name="adj2" fmla="val 64541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2694" y="1656272"/>
            <a:ext cx="11360989" cy="414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- AlCl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aluminium chloride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KCl: potasium chloride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Al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aluminium sulfate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MgSO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magnesium sulfate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ammonium nitrate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NaHCO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sodium hydrogencarbonat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06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07034" y="0"/>
            <a:ext cx="983412" cy="845388"/>
          </a:xfrm>
          <a:prstGeom prst="wedgeRoundRectCallout">
            <a:avLst>
              <a:gd name="adj1" fmla="val 70395"/>
              <a:gd name="adj2" fmla="val 64541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196" y="463414"/>
            <a:ext cx="11360989" cy="3454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- Phương trình hóa học của phản ứng tạo thành muối KCl: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 + HCl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KCl +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KOH  + HCl → KCl  +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 + 2HCl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KCl +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78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07034" y="0"/>
            <a:ext cx="983412" cy="845388"/>
          </a:xfrm>
          <a:prstGeom prst="wedgeRoundRectCallout">
            <a:avLst>
              <a:gd name="adj1" fmla="val 70395"/>
              <a:gd name="adj2" fmla="val 64541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8739" y="414532"/>
            <a:ext cx="11360989" cy="3454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- Phương trình hóa học của phản ứng tạo thành muối MgSO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 + 2HCl </a:t>
            </a:r>
            <a:r>
              <a:rPr lang="en-US" sz="3600" b="1">
                <a:solidFill>
                  <a:srgbClr val="0000FF"/>
                </a:solidFill>
                <a:latin typeface="Times New Roman"/>
                <a:cs typeface="Times New Roman"/>
              </a:rPr>
              <a:t>→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Mg(OH)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MgO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+ 2HCl </a:t>
            </a:r>
            <a:r>
              <a:rPr lang="en-US" sz="3600" b="1">
                <a:solidFill>
                  <a:srgbClr val="0000FF"/>
                </a:solidFill>
                <a:latin typeface="Times New Roman"/>
                <a:cs typeface="Times New Roman"/>
              </a:rPr>
              <a:t>→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Mg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723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16301" y="249220"/>
            <a:ext cx="45144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 - Tính tan của muối</a:t>
            </a:r>
            <a:endParaRPr lang="en-US" alt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8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826557"/>
              </p:ext>
            </p:extLst>
          </p:nvPr>
        </p:nvGraphicFramePr>
        <p:xfrm>
          <a:off x="134188" y="0"/>
          <a:ext cx="1161498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427"/>
                <a:gridCol w="724619"/>
                <a:gridCol w="759125"/>
                <a:gridCol w="741871"/>
                <a:gridCol w="914400"/>
                <a:gridCol w="793631"/>
                <a:gridCol w="862641"/>
                <a:gridCol w="897147"/>
                <a:gridCol w="724619"/>
                <a:gridCol w="793630"/>
                <a:gridCol w="672861"/>
                <a:gridCol w="810883"/>
                <a:gridCol w="82813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2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ACID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32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KIM LOẠI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7648">
                <a:tc vMerge="1"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Zn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Pb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</a:p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vi-VN" sz="32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32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Cl</a:t>
                      </a:r>
                      <a:endParaRPr lang="en-US" sz="32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vi-VN" sz="32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r>
                        <a:rPr lang="en-US" sz="32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2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=SO</a:t>
                      </a:r>
                      <a:r>
                        <a:rPr lang="en-US" sz="32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=CO</a:t>
                      </a:r>
                      <a:r>
                        <a:rPr lang="en-US" sz="32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b="1" baseline="-25000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cs typeface="Times New Roman"/>
                        </a:rPr>
                        <a:t>≡</a:t>
                      </a:r>
                      <a:r>
                        <a:rPr lang="en-US" sz="32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32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lang="en-US" sz="3200" b="1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4838" y="4549676"/>
            <a:ext cx="112143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t: chất dễ tan trong nước.</a:t>
            </a:r>
          </a:p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i: chất ít tan (độ tan nhỏ hơn 1g/100g nước).</a:t>
            </a:r>
          </a:p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chất không tan (độ tan nhỏ hơn 0,01/100g nước).</a:t>
            </a:r>
          </a:p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(-): chất không tồn tại hoặc bị nước phân hủy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16301" y="249220"/>
            <a:ext cx="45144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 - Tính chất hóa học</a:t>
            </a:r>
            <a:endParaRPr lang="en-US" alt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dministrator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03" y="915946"/>
            <a:ext cx="1047840" cy="85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9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7" y="0"/>
            <a:ext cx="1047840" cy="85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917" y="247436"/>
            <a:ext cx="12048811" cy="6765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Tìm hiểu tính chất hóa học của muối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 bị: Các dung dịch: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loãng, NaOH loãng, Na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CuSO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4 ống nghiệm: ống (1) chứa 1 đinh sắt đã được làm sạch, ống (2) và (3) mỗi ống nghiệm chứa khoảng 1mL dung dịch BaCl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ống (4) chứa khoảng 1mL dung dịch CuSO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 hành: ống (1) cho khoảng 2mL dung dịch CuSO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ống (2) cho khoảng 1mL dung dịch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ống (3) cho khoảng 1 mL dung dịch Na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ống (4) cho khoảng 1mL dung dịch NaOH.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7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7" y="0"/>
            <a:ext cx="1047840" cy="85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917" y="247436"/>
            <a:ext cx="12048811" cy="3441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6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 sát hiện tượng xảy ra ở mỗi ống nghiệm và thực hiện các yêu cầu sau: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Viết phương trình hóa học, giải thích hiện tượng xảy ra.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Thảo luận nhóm rút ra kết luận về tính chất hóa học của muối.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1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16301" y="249220"/>
            <a:ext cx="45144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 - Tính chất hóa học</a:t>
            </a:r>
            <a:endParaRPr lang="en-US" alt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301" y="1005301"/>
            <a:ext cx="11363864" cy="5442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Dung dịch muối tác dụng với kim loại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Zn + FeSO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ZnSO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Fe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 dụng với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dung dịch acid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 </a:t>
            </a:r>
            <a:r>
              <a:rPr lang="en-US" sz="3600" b="1">
                <a:solidFill>
                  <a:srgbClr val="0000FF"/>
                </a:solidFill>
                <a:latin typeface="Times New Roman"/>
                <a:cs typeface="Times New Roman"/>
              </a:rPr>
              <a:t>→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Dung dịch muối tác dụng với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dung dịch base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+ 2NaOH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baseline="-25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Dung dịch muối tác dụng với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dung dịch muối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2AgNO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+ BaCl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AgCl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Ba(NO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baseline="-25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7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609600" y="414338"/>
            <a:ext cx="609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năm, ngày 20/ 11/ 2023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Box 11"/>
          <p:cNvSpPr txBox="1">
            <a:spLocks noChangeArrowheads="1"/>
          </p:cNvSpPr>
          <p:nvPr/>
        </p:nvSpPr>
        <p:spPr bwMode="auto">
          <a:xfrm>
            <a:off x="1067080" y="1188140"/>
            <a:ext cx="93363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  MUỐI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902897" y="2388571"/>
            <a:ext cx="45144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Khái niệm</a:t>
            </a:r>
            <a:endParaRPr lang="en-US" alt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1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82" y="64697"/>
            <a:ext cx="1047480" cy="75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6482" y="64697"/>
            <a:ext cx="11778741" cy="202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Trong dung dịch, giữa các cặp chất nào sau đây có xảy ra phản ứng? Viết phương trình hóa học của các phản ứng đó.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88598"/>
              </p:ext>
            </p:extLst>
          </p:nvPr>
        </p:nvGraphicFramePr>
        <p:xfrm>
          <a:off x="155277" y="2093394"/>
          <a:ext cx="11869946" cy="3989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626"/>
                <a:gridCol w="2311879"/>
                <a:gridCol w="2380891"/>
                <a:gridCol w="2191109"/>
                <a:gridCol w="2691441"/>
              </a:tblGrid>
              <a:tr h="100475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KCl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NaNO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15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517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BaCl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341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46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325478"/>
              </p:ext>
            </p:extLst>
          </p:nvPr>
        </p:nvGraphicFramePr>
        <p:xfrm>
          <a:off x="138023" y="513495"/>
          <a:ext cx="11628407" cy="5229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626"/>
                <a:gridCol w="2311879"/>
                <a:gridCol w="2380891"/>
                <a:gridCol w="2191109"/>
                <a:gridCol w="2449902"/>
              </a:tblGrid>
              <a:tr h="100475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KCl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NaNO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615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6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3600" b="1" baseline="0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33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6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baseline="0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 p</a:t>
                      </a: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33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517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BaCl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6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baseline="0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 p</a:t>
                      </a: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33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6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3600" b="1" baseline="0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33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341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36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6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baseline="0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 p</a:t>
                      </a: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33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baseline="0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 p</a:t>
                      </a: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33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3600" b="1" baseline="0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 p</a:t>
                      </a:r>
                      <a:r>
                        <a:rPr lang="en-US" sz="3600" b="1" smtClean="0">
                          <a:solidFill>
                            <a:srgbClr val="33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hản ứng</a:t>
                      </a:r>
                      <a:endParaRPr lang="en-US" sz="3600" b="1">
                        <a:solidFill>
                          <a:srgbClr val="33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70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815" y="366947"/>
            <a:ext cx="5141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 trình hóa học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2089" y="1143325"/>
            <a:ext cx="10644997" cy="388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  Ca(NO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 2NaNO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   +   CaCO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+  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Ca(NO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 2NaNO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   +  CaSO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endParaRPr lang="en-US" sz="3600" b="1" baseline="-2500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+   BaCl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 2NaCl  +   BaCO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endParaRPr lang="en-US" sz="3600" b="1" baseline="-2500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+ 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   </a:t>
            </a:r>
            <a:r>
              <a:rPr lang="en-US" sz="3600" b="1">
                <a:solidFill>
                  <a:srgbClr val="0000FF"/>
                </a:solidFill>
                <a:latin typeface="Times New Roman"/>
                <a:cs typeface="Times New Roman"/>
              </a:rPr>
              <a:t>→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2NaCl   </a:t>
            </a:r>
            <a:r>
              <a:rPr lang="en-US" sz="3600" b="1">
                <a:solidFill>
                  <a:srgbClr val="0000FF"/>
                </a:solidFill>
                <a:latin typeface="Times New Roman"/>
                <a:cs typeface="Times New Roman"/>
              </a:rPr>
              <a:t>+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BaSO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600" b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 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  </a:t>
            </a:r>
            <a:r>
              <a:rPr lang="en-US" sz="3600" b="1">
                <a:solidFill>
                  <a:srgbClr val="0000FF"/>
                </a:solidFill>
                <a:latin typeface="Times New Roman"/>
                <a:cs typeface="Times New Roman"/>
              </a:rPr>
              <a:t>→   2NaNO</a:t>
            </a:r>
            <a:r>
              <a:rPr lang="en-US" sz="3600" b="1" baseline="-2500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3600" b="1">
                <a:solidFill>
                  <a:srgbClr val="0000FF"/>
                </a:solidFill>
                <a:latin typeface="Times New Roman"/>
                <a:cs typeface="Times New Roman"/>
              </a:rPr>
              <a:t>   +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 +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endParaRPr lang="en-US" sz="3600" b="1" baseline="-2500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"/>
              </a:spcAft>
            </a:pPr>
            <a:endParaRPr lang="en-US" sz="3600" b="1" baseline="-25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647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0" y="65298"/>
            <a:ext cx="45144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 - Điều chế</a:t>
            </a:r>
            <a:endParaRPr lang="en-US" alt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562" y="542843"/>
            <a:ext cx="10075653" cy="630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Dung dịch acid tác dụng với base</a:t>
            </a: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HCl    +    NaOH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NaCl   +  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Dung dịch acid tác dụng với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2HNO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 CuO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Cu(NO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Dung dịch acid tác dụng với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+   BaCl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+   2HCl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acid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 dụng với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dung dịch base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+   NaOH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+   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Dung dịch muối tác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 với dung dịch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NaCl    +   AgNO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smtClean="0">
                <a:solidFill>
                  <a:srgbClr val="0000FF"/>
                </a:solidFill>
                <a:latin typeface="Times New Roman"/>
                <a:cs typeface="Times New Roman"/>
              </a:rPr>
              <a:t>→  Ag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   +   NaNO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baseline="-25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72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1" y="65298"/>
            <a:ext cx="76430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– Mối quan hệ giữa các hợp chất vô cơ</a:t>
            </a:r>
            <a:endParaRPr lang="en-US" alt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83834" y="1966796"/>
            <a:ext cx="162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922" y="639264"/>
            <a:ext cx="2852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9894" y="4263244"/>
            <a:ext cx="162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BASE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70267" y="4654452"/>
            <a:ext cx="162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65721" y="639265"/>
            <a:ext cx="3007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ACID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54829" y="931651"/>
            <a:ext cx="1908235" cy="1327532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622430" y="2882321"/>
            <a:ext cx="2355010" cy="1689679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501660" y="2826563"/>
            <a:ext cx="2271624" cy="1572909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650966" y="2549822"/>
            <a:ext cx="2182483" cy="202217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436741" y="2741422"/>
            <a:ext cx="2233526" cy="2106597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589141" y="931653"/>
            <a:ext cx="2244308" cy="1155913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54829" y="4131546"/>
            <a:ext cx="2775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Acid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Oxide acid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Muối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94717" y="3916103"/>
            <a:ext cx="27755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Kim loại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Base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Oxide base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Muối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50989" y="2741422"/>
            <a:ext cx="1414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Acid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08946" y="1127293"/>
            <a:ext cx="1414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Acid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03929" y="786172"/>
            <a:ext cx="1414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Base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883215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 11.2 Sơ đồ biểu diễn mối quan hệ giữa các hợp chất vô cơ 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2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1" y="65298"/>
            <a:ext cx="1197346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 chất hóa học của các hợp chất vô cơ được tóm tắt bằng sơ đồ dưới đây:</a:t>
            </a:r>
            <a:endParaRPr lang="en-US" alt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3834" y="1966796"/>
            <a:ext cx="162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922" y="1096516"/>
            <a:ext cx="2852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BASE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9894" y="4263244"/>
            <a:ext cx="162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BASE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70267" y="4654452"/>
            <a:ext cx="162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65721" y="1062867"/>
            <a:ext cx="3007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OXIDE ACID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154392" y="1616865"/>
            <a:ext cx="1808672" cy="64231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622430" y="2882321"/>
            <a:ext cx="2355010" cy="1689679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501660" y="2826563"/>
            <a:ext cx="2271624" cy="1572909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650966" y="2549822"/>
            <a:ext cx="2182483" cy="202217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436741" y="2741422"/>
            <a:ext cx="2233526" cy="2106597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589141" y="1476072"/>
            <a:ext cx="2081126" cy="611494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54829" y="4131546"/>
            <a:ext cx="2775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Acid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Oxide acid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Muối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94717" y="3916103"/>
            <a:ext cx="27755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Kim loại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Base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Oxide base</a:t>
            </a:r>
          </a:p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Muối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50989" y="2741422"/>
            <a:ext cx="1414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Acid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69102" y="1408020"/>
            <a:ext cx="1414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Acid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43623" y="1245270"/>
            <a:ext cx="1414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+ Base</a:t>
            </a:r>
            <a:endParaRPr lang="en-US" sz="2800" b="1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218535" y="5731985"/>
            <a:ext cx="1197346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Dựa vào sơ đồ Hình 11.2 và cho biết tính chất của oxide, acid, base. Viết phương trình hóa học minh họa.</a:t>
            </a:r>
            <a:endParaRPr lang="en-US" alt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7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WordArt 12"/>
          <p:cNvSpPr>
            <a:spLocks noChangeArrowheads="1" noChangeShapeType="1" noTextEdit="1"/>
          </p:cNvSpPr>
          <p:nvPr/>
        </p:nvSpPr>
        <p:spPr bwMode="auto">
          <a:xfrm>
            <a:off x="895926" y="2431756"/>
            <a:ext cx="9057735" cy="1159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FF00FF"/>
                </a:solidFill>
                <a:effectLst>
                  <a:prstShdw prst="shdw17" dist="17961" dir="2700000">
                    <a:srgbClr val="999902"/>
                  </a:prstShdw>
                </a:effectLst>
                <a:latin typeface="Times New Roman"/>
                <a:cs typeface="Times New Roman"/>
              </a:rPr>
              <a:t>CẢM ƠN CÁC EM</a:t>
            </a:r>
          </a:p>
          <a:p>
            <a:pPr algn="ctr"/>
            <a:r>
              <a:rPr lang="vi-VN" sz="3600" b="1" kern="10">
                <a:solidFill>
                  <a:srgbClr val="FF00FF"/>
                </a:solidFill>
                <a:effectLst>
                  <a:prstShdw prst="shdw17" dist="17961" dir="2700000">
                    <a:srgbClr val="999902"/>
                  </a:prstShdw>
                </a:effectLst>
                <a:latin typeface="Times New Roman"/>
                <a:cs typeface="Times New Roman"/>
              </a:rPr>
              <a:t>ĐÃ THAM GIA TIẾT HỌC!</a:t>
            </a:r>
            <a:endParaRPr lang="en-US" sz="3600" b="1" kern="10">
              <a:solidFill>
                <a:srgbClr val="FF00FF"/>
              </a:solidFill>
              <a:effectLst>
                <a:prstShdw prst="shdw17" dist="17961" dir="2700000">
                  <a:srgbClr val="999902"/>
                </a:prst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288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683753"/>
              </p:ext>
            </p:extLst>
          </p:nvPr>
        </p:nvGraphicFramePr>
        <p:xfrm>
          <a:off x="0" y="-293298"/>
          <a:ext cx="12232257" cy="609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3547"/>
                <a:gridCol w="3278038"/>
                <a:gridCol w="1345721"/>
                <a:gridCol w="1224951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800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ứng</a:t>
                      </a:r>
                      <a:endParaRPr lang="en-US" sz="2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800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thức phân tử của muối tạo thành và tên gọi</a:t>
                      </a:r>
                      <a:endParaRPr lang="en-US" sz="2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800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phần phân tử của muối tạo thành</a:t>
                      </a:r>
                      <a:endParaRPr lang="en-US" sz="2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Cation kim loại</a:t>
                      </a:r>
                      <a:endParaRPr lang="en-US" sz="28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Anion gốc</a:t>
                      </a:r>
                      <a:r>
                        <a:rPr lang="en-US" sz="28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axit</a:t>
                      </a:r>
                      <a:endParaRPr lang="en-US" sz="28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478">
                <a:tc>
                  <a:txBody>
                    <a:bodyPr/>
                    <a:lstStyle/>
                    <a:p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Kim loại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Acid 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→ Muối + Hydrogen</a:t>
                      </a:r>
                    </a:p>
                    <a:p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  Zn + </a:t>
                      </a:r>
                      <a:r>
                        <a:rPr lang="en-US" sz="3000" b="1" baseline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2HCl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→ZnCl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+ H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lang="en-US" sz="3000" b="1" baseline="-25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ZnCl</a:t>
                      </a:r>
                      <a:r>
                        <a:rPr lang="en-US" sz="3000" b="1" baseline="-250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Zinc chloride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Zn</a:t>
                      </a:r>
                      <a:r>
                        <a:rPr lang="en-US" sz="3000" b="1" baseline="30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lang="en-US" sz="3000" b="1" baseline="30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Cl-</a:t>
                      </a:r>
                      <a:endParaRPr lang="en-US" sz="30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04182">
                <a:tc>
                  <a:txBody>
                    <a:bodyPr/>
                    <a:lstStyle/>
                    <a:p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Acid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Base 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Muối + Nước</a:t>
                      </a:r>
                    </a:p>
                    <a:p>
                      <a:r>
                        <a:rPr lang="en-US" sz="30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</a:t>
                      </a:r>
                      <a:r>
                        <a:rPr lang="en-US" sz="3000" b="1" baseline="-250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0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000" b="1" baseline="-250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30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Cu(OH)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CuSO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+ 2H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30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CuSO</a:t>
                      </a:r>
                      <a:r>
                        <a:rPr lang="en-US" sz="3000" b="1" baseline="-250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Copper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(II) sulfate</a:t>
                      </a:r>
                      <a:endParaRPr lang="en-US" sz="30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lang="en-US" sz="3000" b="1" baseline="30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lang="en-US" sz="3000" b="1" baseline="30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3000" b="1" baseline="30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lang="en-US" sz="3000" b="1" baseline="30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Acid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Oxide base 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→ Muối + Nước</a:t>
                      </a:r>
                    </a:p>
                    <a:p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lang="en-US" sz="3000" b="1" baseline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lang="en-US" sz="3000" b="1" baseline="-2500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3000" b="1" baseline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lang="en-US" sz="3000" b="1" baseline="-2500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en-US" sz="3000" b="1" baseline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+ FeO →FeSO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+ H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endParaRPr lang="en-US" sz="30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FeSO</a:t>
                      </a:r>
                      <a:r>
                        <a:rPr lang="en-US" sz="3000" b="1" baseline="-250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Iron</a:t>
                      </a:r>
                      <a:r>
                        <a:rPr lang="en-US" sz="30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sulfate</a:t>
                      </a:r>
                      <a:endParaRPr lang="en-US" sz="30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lang="en-US" sz="3000" b="1" baseline="30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lang="en-US" sz="3000" b="1" baseline="30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000" b="1" baseline="-25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3000" b="1" baseline="30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lang="en-US" sz="3000" b="1" baseline="30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85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62642"/>
            <a:ext cx="12025223" cy="338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 sát Bảng 11.1 và thực hiện các yêu cầu sau: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Nhận xét về sự khác nhau giữa thành phần phân tử của acid (chất phản ứng) và muối (chất sản phẩm). Đặc điểm chung của các phản ứng ở Bảng 11.1 là gì?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Nhận xét về cách gọi tên muối.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56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0883" y="465826"/>
            <a:ext cx="103516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 là hợp chất, được tạo thành từ sự thay thế ion H</a:t>
            </a:r>
            <a:r>
              <a:rPr lang="en-US" sz="3600" b="1" baseline="30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acid bằng ion kim loại hoặc in ammonium (NH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baseline="30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0883" y="2554227"/>
            <a:ext cx="10351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 dụ: Na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(sodium sulfate); NH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 (ammonium choloride)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0883" y="4345646"/>
            <a:ext cx="10351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 thức phân tử của muối gồm có cation kim loại và anion gốc acid.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9894" y="638355"/>
            <a:ext cx="100929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 gọi tên:</a:t>
            </a:r>
          </a:p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 kim loại (hóa trị, đối với kim loại nhiều hóa trị) + tên gốc acid) + tên gốc acid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9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827984"/>
              </p:ext>
            </p:extLst>
          </p:nvPr>
        </p:nvGraphicFramePr>
        <p:xfrm>
          <a:off x="332261" y="524414"/>
          <a:ext cx="10899331" cy="4096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0350"/>
                <a:gridCol w="2623125"/>
                <a:gridCol w="2484407"/>
                <a:gridCol w="426144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Gốc axit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gọi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Gốc axit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gọi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vi-VN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Cl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vi-VN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en-US" sz="28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COO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acetace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28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Br</a:t>
                      </a:r>
                      <a:endParaRPr lang="en-US" sz="2800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bromide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=S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sulfide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28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  <a:endParaRPr lang="en-US" sz="2800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iodide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HS</a:t>
                      </a:r>
                      <a:endParaRPr lang="en-US" sz="2800" b="1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hydrogenulfide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vi-VN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r>
                        <a:rPr lang="en-US" sz="2800" baseline="-250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nitrate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=CO</a:t>
                      </a:r>
                      <a:r>
                        <a:rPr lang="en-US" sz="2800" b="1" baseline="-250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carbonate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=SO</a:t>
                      </a:r>
                      <a:r>
                        <a:rPr lang="en-US" sz="2800" baseline="-250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sulfate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 HCO</a:t>
                      </a:r>
                      <a:r>
                        <a:rPr lang="en-US" sz="28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b="1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hydrogencarbonate</a:t>
                      </a:r>
                      <a:endParaRPr lang="en-US" sz="2800" b="1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̶</a:t>
                      </a:r>
                      <a:r>
                        <a:rPr lang="en-US" sz="2800" baseline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HSO</a:t>
                      </a:r>
                      <a:r>
                        <a:rPr lang="en-US" sz="2800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aseline="-25000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hydrogensulfate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cs typeface="Times New Roman"/>
                        </a:rPr>
                        <a:t>≡</a:t>
                      </a: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28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phosphate 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=SO</a:t>
                      </a:r>
                      <a:r>
                        <a:rPr lang="en-US" sz="2800" baseline="-2500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60"/>
                        </a:spcAft>
                      </a:pPr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sulfite</a:t>
                      </a:r>
                      <a:endParaRPr lang="en-US" sz="2800" b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=HPO</a:t>
                      </a:r>
                      <a:r>
                        <a:rPr lang="en-US" sz="2800" b="1" baseline="-2500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1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hydrogenphosphate</a:t>
                      </a:r>
                      <a:endParaRPr lang="en-US" sz="2800" b="1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59175" y="3095625"/>
          <a:ext cx="18097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175" y="3095625"/>
                        <a:ext cx="180975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726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07034" y="0"/>
            <a:ext cx="983412" cy="845388"/>
          </a:xfrm>
          <a:prstGeom prst="wedgeRoundRectCallout">
            <a:avLst>
              <a:gd name="adj1" fmla="val 70395"/>
              <a:gd name="adj2" fmla="val 64541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2694" y="724619"/>
            <a:ext cx="11360989" cy="604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Viết công thức của  các muối sau: potassium sulfate, sodium hydrogensulfate, sodium hydrogencarbonat, sodium chloride, sodium nitrate, calcium hydrogenphosphate, magnesium sulfate, copper (II) sulfate.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Gọi tên các muối sau: AlCl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KCl, Al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MgSO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NH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NaHCO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Viết phương trình hóa học của phản ứng tạo thành muối KCl và MgSO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7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07034" y="0"/>
            <a:ext cx="983412" cy="845388"/>
          </a:xfrm>
          <a:prstGeom prst="wedgeRoundRectCallout">
            <a:avLst>
              <a:gd name="adj1" fmla="val 70395"/>
              <a:gd name="adj2" fmla="val 64541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2694" y="724619"/>
            <a:ext cx="11360989" cy="604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Viết công thức của  các muối sau: potassium sulfate, sodium hydrogensulfate, sodium hydrogencarbonat, sodium chloride, sodium nitrate, calcium hydrogenphosphate, magnesium sulfate, copper (II) sulfate.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Gọi tên các muối sau: AlCl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KCl, Al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MgSO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NH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NaHCO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Aft>
                <a:spcPts val="60"/>
              </a:spcAft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Viết phương trình hóa học của phản ứng tạo thành muối KCl và MgSO</a:t>
            </a:r>
            <a:r>
              <a:rPr lang="en-US" sz="3600" b="1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3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</TotalTime>
  <Words>1399</Words>
  <Application>Microsoft Office PowerPoint</Application>
  <PresentationFormat>Custom</PresentationFormat>
  <Paragraphs>310</Paragraphs>
  <Slides>27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Windows User</cp:lastModifiedBy>
  <cp:revision>234</cp:revision>
  <dcterms:created xsi:type="dcterms:W3CDTF">2021-02-07T03:08:37Z</dcterms:created>
  <dcterms:modified xsi:type="dcterms:W3CDTF">2023-12-28T04:14:29Z</dcterms:modified>
</cp:coreProperties>
</file>