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71" r:id="rId3"/>
    <p:sldId id="356" r:id="rId4"/>
    <p:sldId id="357" r:id="rId5"/>
    <p:sldId id="358" r:id="rId6"/>
    <p:sldId id="359" r:id="rId7"/>
    <p:sldId id="360" r:id="rId8"/>
    <p:sldId id="361" r:id="rId9"/>
    <p:sldId id="256" r:id="rId10"/>
    <p:sldId id="283" r:id="rId11"/>
    <p:sldId id="362" r:id="rId13"/>
    <p:sldId id="298" r:id="rId14"/>
    <p:sldId id="327" r:id="rId15"/>
    <p:sldId id="363" r:id="rId16"/>
    <p:sldId id="338" r:id="rId17"/>
    <p:sldId id="325" r:id="rId18"/>
    <p:sldId id="330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73"/>
    <a:srgbClr val="D6E9EC"/>
    <a:srgbClr val="00F6F0"/>
    <a:srgbClr val="D2DEEF"/>
    <a:srgbClr val="00A9A5"/>
    <a:srgbClr val="048DA4"/>
    <a:srgbClr val="FFDAAB"/>
    <a:srgbClr val="F7941E"/>
    <a:srgbClr val="CBEAF0"/>
    <a:srgbClr val="48C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>
        <p:scale>
          <a:sx n="76" d="100"/>
          <a:sy n="76" d="100"/>
        </p:scale>
        <p:origin x="-66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microsoft.com/office/2007/relationships/hdphoto" Target="../media/image25.wdp"/><Relationship Id="rId2" Type="http://schemas.openxmlformats.org/officeDocument/2006/relationships/image" Target="../media/image24.png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4.jpeg"/><Relationship Id="rId7" Type="http://schemas.openxmlformats.org/officeDocument/2006/relationships/image" Target="../media/image13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media" Target="../media/media4.mp3"/><Relationship Id="rId8" Type="http://schemas.openxmlformats.org/officeDocument/2006/relationships/audio" Target="../media/media4.mp3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5.png"/><Relationship Id="rId2" Type="http://schemas.microsoft.com/office/2007/relationships/media" Target="../media/media1.mp3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2.xml"/><Relationship Id="rId13" Type="http://schemas.microsoft.com/office/2007/relationships/media" Target="../media/media6.mp3"/><Relationship Id="rId12" Type="http://schemas.openxmlformats.org/officeDocument/2006/relationships/audio" Target="../media/media6.mp3"/><Relationship Id="rId11" Type="http://schemas.microsoft.com/office/2007/relationships/media" Target="../media/media5.mp3"/><Relationship Id="rId10" Type="http://schemas.openxmlformats.org/officeDocument/2006/relationships/audio" Target="../media/media5.mp3"/><Relationship Id="rId1" Type="http://schemas.openxmlformats.org/officeDocument/2006/relationships/audio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0971" y="951978"/>
            <a:ext cx="76408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What’s </a:t>
            </a:r>
            <a:r>
              <a:rPr lang="en-US" sz="4000" dirty="0" err="1" smtClean="0">
                <a:solidFill>
                  <a:srgbClr val="FF0000"/>
                </a:solidFill>
              </a:rPr>
              <a:t>Trang’s</a:t>
            </a:r>
            <a:r>
              <a:rPr lang="en-US" sz="4000" dirty="0" smtClean="0">
                <a:solidFill>
                  <a:srgbClr val="FF0000"/>
                </a:solidFill>
              </a:rPr>
              <a:t> hobby?</a:t>
            </a:r>
            <a:endParaRPr lang="en-US" sz="4000" dirty="0" smtClean="0">
              <a:solidFill>
                <a:srgbClr val="FF0000"/>
              </a:solidFill>
            </a:endParaRPr>
          </a:p>
          <a:p>
            <a:pPr algn="ctr"/>
            <a:endParaRPr lang="en-US" sz="4000" dirty="0" smtClean="0">
              <a:solidFill>
                <a:srgbClr val="FF0000"/>
              </a:solidFill>
            </a:endParaRP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What’s Ann’s hobby?</a:t>
            </a:r>
            <a:endParaRPr lang="en-US" sz="40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8990" y="1659890"/>
            <a:ext cx="85540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Her hobby is building dollhouse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4511" y="2890970"/>
            <a:ext cx="770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She likes horse riding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6" y="207665"/>
            <a:ext cx="1187612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write T (True) or F (False</a:t>
            </a:r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77792" y="1365798"/>
            <a:ext cx="10526485" cy="4399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1. Trang needs help with building dollhouses. 		</a:t>
            </a:r>
            <a:r>
              <a:rPr lang="vi-VN" altLang="en-US" sz="2800" dirty="0"/>
              <a:t>      </a:t>
            </a:r>
            <a:r>
              <a:rPr lang="en-US" sz="2800" dirty="0"/>
              <a:t>______</a:t>
            </a: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dirty="0"/>
              <a:t>2. Trang uses glue and cardboard to build her dollhouse. 	______</a:t>
            </a: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dirty="0"/>
              <a:t>3. To build a dollhouse, you need to use your creativity. 	______</a:t>
            </a: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dirty="0"/>
              <a:t>4. Ann goes to a horse riding club every Sunday. 		______</a:t>
            </a: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dirty="0"/>
              <a:t>5. Ann’s lesson starts at 8 p.m.				 ______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10312400" y="1669107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87000" y="2521585"/>
            <a:ext cx="572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50500" y="3375893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50500" y="4225351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75832" y="5068294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5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6" y="207665"/>
            <a:ext cx="1158802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Matching the words and phrases with the correct picture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86" y="940827"/>
            <a:ext cx="11611627" cy="10633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8416" y="4265785"/>
            <a:ext cx="3040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accent2"/>
                </a:solidFill>
                <a:effectLst/>
                <a:latin typeface="MyriadPro-Regular"/>
              </a:rPr>
              <a:t>making models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52194" y="4247004"/>
            <a:ext cx="3227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MyriadPro-Regular"/>
              </a:rPr>
              <a:t>r</a:t>
            </a:r>
            <a:r>
              <a:rPr lang="en-US" sz="2800" b="1" i="0" dirty="0" smtClean="0">
                <a:solidFill>
                  <a:schemeClr val="accent2"/>
                </a:solidFill>
                <a:effectLst/>
                <a:latin typeface="MyriadPro-Regular"/>
              </a:rPr>
              <a:t>iding a horse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73" t="3065" r="1617" b="3086"/>
          <a:stretch>
            <a:fillRect/>
          </a:stretch>
        </p:blipFill>
        <p:spPr>
          <a:xfrm>
            <a:off x="290186" y="2066719"/>
            <a:ext cx="3356518" cy="212988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864" t="3331" r="3337" b="4330"/>
          <a:stretch>
            <a:fillRect/>
          </a:stretch>
        </p:blipFill>
        <p:spPr>
          <a:xfrm>
            <a:off x="4052194" y="2077871"/>
            <a:ext cx="3166947" cy="21187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807737" y="4297015"/>
            <a:ext cx="3048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accent2"/>
                </a:solidFill>
                <a:effectLst/>
                <a:latin typeface="MyriadPro-Regular"/>
              </a:rPr>
              <a:t>collecting coins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2594" t="1346" r="1266" b="3672"/>
          <a:stretch>
            <a:fillRect/>
          </a:stretch>
        </p:blipFill>
        <p:spPr>
          <a:xfrm>
            <a:off x="7636752" y="2044418"/>
            <a:ext cx="3389970" cy="2152185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6" y="207665"/>
            <a:ext cx="1158802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Matching the words and phrases with the correct picture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86" y="940827"/>
            <a:ext cx="11611627" cy="10633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0094" y="4446211"/>
            <a:ext cx="22228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accent2"/>
                </a:solidFill>
                <a:effectLst/>
                <a:latin typeface="MyriadPro-Regular"/>
              </a:rPr>
              <a:t>gardening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957" t="2038" r="2318" b="3396"/>
          <a:stretch>
            <a:fillRect/>
          </a:stretch>
        </p:blipFill>
        <p:spPr>
          <a:xfrm>
            <a:off x="290186" y="2004165"/>
            <a:ext cx="3222703" cy="2277496"/>
          </a:xfrm>
          <a:prstGeom prst="rect">
            <a:avLst/>
          </a:prstGeom>
          <a:effectLst/>
        </p:spPr>
      </p:pic>
      <p:sp>
        <p:nvSpPr>
          <p:cNvPr id="19" name="TextBox 18"/>
          <p:cNvSpPr txBox="1"/>
          <p:nvPr/>
        </p:nvSpPr>
        <p:spPr>
          <a:xfrm>
            <a:off x="3512889" y="4463851"/>
            <a:ext cx="3674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accent2"/>
                </a:solidFill>
                <a:effectLst/>
                <a:latin typeface="MyriadPro-Regular"/>
              </a:rPr>
              <a:t>building dollhouses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11975" y="4506468"/>
            <a:ext cx="39898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accent2"/>
                </a:solidFill>
                <a:effectLst/>
                <a:latin typeface="MyriadPro-Regular"/>
              </a:rPr>
              <a:t>collecting teddy bears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889" y="1894144"/>
            <a:ext cx="3588908" cy="2414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185" y="1973910"/>
            <a:ext cx="3811418" cy="2307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6646" y="2436985"/>
            <a:ext cx="3040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accent2"/>
                </a:solidFill>
                <a:effectLst/>
                <a:latin typeface="MyriadPro-Regular"/>
              </a:rPr>
              <a:t>making models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10424" y="2418204"/>
            <a:ext cx="3227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MyriadPro-Regular"/>
              </a:rPr>
              <a:t>r</a:t>
            </a:r>
            <a:r>
              <a:rPr lang="en-US" sz="2800" b="1" i="0" dirty="0" smtClean="0">
                <a:solidFill>
                  <a:schemeClr val="accent2"/>
                </a:solidFill>
                <a:effectLst/>
                <a:latin typeface="MyriadPro-Regular"/>
              </a:rPr>
              <a:t>iding a horse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/>
          <a:srcRect l="973" t="3065" r="1617" b="3086"/>
          <a:stretch>
            <a:fillRect/>
          </a:stretch>
        </p:blipFill>
        <p:spPr>
          <a:xfrm>
            <a:off x="333170" y="237919"/>
            <a:ext cx="3222703" cy="219906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1864" t="3331" r="3337" b="4330"/>
          <a:stretch>
            <a:fillRect/>
          </a:stretch>
        </p:blipFill>
        <p:spPr>
          <a:xfrm>
            <a:off x="4029753" y="249071"/>
            <a:ext cx="3588908" cy="2187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7965967" y="2468215"/>
            <a:ext cx="3048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accent2"/>
                </a:solidFill>
                <a:effectLst/>
                <a:latin typeface="MyriadPro-Regular"/>
              </a:rPr>
              <a:t>collecting coins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2594" t="1346" r="1266" b="3672"/>
          <a:stretch>
            <a:fillRect/>
          </a:stretch>
        </p:blipFill>
        <p:spPr>
          <a:xfrm>
            <a:off x="7965966" y="215618"/>
            <a:ext cx="3889621" cy="2152185"/>
          </a:xfrm>
          <a:prstGeom prst="rect">
            <a:avLst/>
          </a:prstGeom>
          <a:effectLst/>
        </p:spPr>
      </p:pic>
      <p:sp>
        <p:nvSpPr>
          <p:cNvPr id="23" name="TextBox 22"/>
          <p:cNvSpPr txBox="1"/>
          <p:nvPr/>
        </p:nvSpPr>
        <p:spPr>
          <a:xfrm>
            <a:off x="833078" y="5791100"/>
            <a:ext cx="22228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accent2"/>
                </a:solidFill>
                <a:effectLst/>
                <a:latin typeface="MyriadPro-Regular"/>
              </a:rPr>
              <a:t>gardening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1957" t="2038" r="2318" b="3396"/>
          <a:stretch>
            <a:fillRect/>
          </a:stretch>
        </p:blipFill>
        <p:spPr>
          <a:xfrm>
            <a:off x="333170" y="3212194"/>
            <a:ext cx="3222703" cy="2414356"/>
          </a:xfrm>
          <a:prstGeom prst="rect">
            <a:avLst/>
          </a:prstGeom>
          <a:effectLst/>
        </p:spPr>
      </p:pic>
      <p:sp>
        <p:nvSpPr>
          <p:cNvPr id="25" name="TextBox 24"/>
          <p:cNvSpPr txBox="1"/>
          <p:nvPr/>
        </p:nvSpPr>
        <p:spPr>
          <a:xfrm>
            <a:off x="3555873" y="5808740"/>
            <a:ext cx="3674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accent2"/>
                </a:solidFill>
                <a:effectLst/>
                <a:latin typeface="MyriadPro-Regular"/>
              </a:rPr>
              <a:t>building dollhouses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54959" y="5851357"/>
            <a:ext cx="39898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accent2"/>
                </a:solidFill>
                <a:effectLst/>
                <a:latin typeface="MyriadPro-Regular"/>
              </a:rPr>
              <a:t>collecting teddy bears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753" y="3212194"/>
            <a:ext cx="3588908" cy="2414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4169" y="3212195"/>
            <a:ext cx="3811418" cy="2414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5260" y="207665"/>
            <a:ext cx="11821643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Write the hobbies from Task 3 in the suitable columns.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188590" y="1652218"/>
          <a:ext cx="10120953" cy="3999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651"/>
                <a:gridCol w="3373651"/>
                <a:gridCol w="3373651"/>
              </a:tblGrid>
              <a:tr h="5881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doing things</a:t>
                      </a:r>
                      <a:endParaRPr lang="en-US" sz="2400" dirty="0"/>
                    </a:p>
                  </a:txBody>
                  <a:tcPr anchor="ctr">
                    <a:solidFill>
                      <a:srgbClr val="00A9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making things</a:t>
                      </a:r>
                      <a:endParaRPr lang="en-US" sz="2400" dirty="0"/>
                    </a:p>
                  </a:txBody>
                  <a:tcPr anchor="ctr">
                    <a:solidFill>
                      <a:srgbClr val="00A9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collecting things</a:t>
                      </a:r>
                      <a:endParaRPr lang="en-US" sz="2400" dirty="0"/>
                    </a:p>
                  </a:txBody>
                  <a:tcPr anchor="ctr">
                    <a:solidFill>
                      <a:srgbClr val="00A9A5"/>
                    </a:solidFill>
                  </a:tcPr>
                </a:tc>
              </a:tr>
              <a:tr h="341116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rgbClr val="D6E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>
                    <a:solidFill>
                      <a:srgbClr val="D6E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rgbClr val="D6E9EC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31556" y="2588857"/>
            <a:ext cx="25130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242021"/>
                </a:solidFill>
                <a:latin typeface="MyriadPro-Regular"/>
              </a:rPr>
              <a:t>riding a horse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531556" y="3249376"/>
            <a:ext cx="2351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242021"/>
                </a:solidFill>
                <a:latin typeface="MyriadPro-Regular"/>
              </a:rPr>
              <a:t>gardening</a:t>
            </a:r>
            <a:r>
              <a:rPr lang="en-US" sz="2400" b="1" dirty="0"/>
              <a:t> 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649755" y="2588856"/>
            <a:ext cx="2892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242021"/>
                </a:solidFill>
                <a:latin typeface="MyriadPro-Regular"/>
              </a:rPr>
              <a:t>making models</a:t>
            </a:r>
            <a:r>
              <a:rPr lang="en-US" sz="2400" b="1" dirty="0"/>
              <a:t> 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578888" y="3249376"/>
            <a:ext cx="33403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242021"/>
                </a:solidFill>
                <a:latin typeface="MyriadPro-Regular"/>
              </a:rPr>
              <a:t>building dollhouses 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376217" y="2588856"/>
            <a:ext cx="2351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242021"/>
                </a:solidFill>
                <a:latin typeface="MyriadPro-Regular"/>
              </a:rPr>
              <a:t>collecting coins</a:t>
            </a:r>
            <a:r>
              <a:rPr lang="en-US" sz="2400" b="1" dirty="0"/>
              <a:t> 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970344" y="3289186"/>
            <a:ext cx="31102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242021"/>
                </a:solidFill>
                <a:latin typeface="MyriadPro-Regular"/>
              </a:rPr>
              <a:t>collecting teddy bears 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218092" y="3974377"/>
            <a:ext cx="31399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242021"/>
                </a:solidFill>
                <a:latin typeface="MyriadPro-Regular"/>
              </a:rPr>
              <a:t>(others: travelling, skiing, doing yoga, etc.)</a:t>
            </a:r>
            <a:r>
              <a:rPr lang="en-US" sz="2400" b="1" dirty="0"/>
              <a:t> 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661087" y="3989518"/>
            <a:ext cx="29837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242021"/>
                </a:solidFill>
                <a:latin typeface="MyriadPro-Regular"/>
              </a:rPr>
              <a:t>(others: painting, making pottery, etc.)</a:t>
            </a:r>
            <a:r>
              <a:rPr lang="en-US" sz="2400" b="1" dirty="0"/>
              <a:t> 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8078201" y="3989516"/>
            <a:ext cx="28944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242021"/>
                </a:solidFill>
                <a:latin typeface="MyriadPro-Regular"/>
              </a:rPr>
              <a:t>(others: collecting toys, collecting books, etc.)</a:t>
            </a:r>
            <a:r>
              <a:rPr lang="en-US" sz="2400" b="1" dirty="0"/>
              <a:t>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18" grpId="0"/>
      <p:bldP spid="19" grpId="0"/>
      <p:bldP spid="21" grpId="0"/>
      <p:bldP spid="2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9944" y="1308836"/>
            <a:ext cx="81498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Name a list of </a:t>
            </a:r>
            <a:r>
              <a:rPr lang="en-US" sz="2800" dirty="0" smtClean="0"/>
              <a:t>cheap </a:t>
            </a:r>
            <a:r>
              <a:rPr lang="en-US" sz="2800" dirty="0"/>
              <a:t>hobbies, expensive hobbies, easy and difficult hobbies</a:t>
            </a:r>
            <a:r>
              <a:rPr lang="en-US" sz="2800" dirty="0" smtClean="0"/>
              <a:t>.</a:t>
            </a:r>
            <a:endParaRPr lang="en-US" sz="2800" dirty="0" smtClean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/>
              <a:t>Prepare the next lesson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571" y="3340161"/>
            <a:ext cx="4249429" cy="2965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sachmem.vn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facebook.com/sachmem.vn</a:t>
            </a:r>
            <a:r>
              <a:rPr lang="en-GB" b="1" i="1" smtClean="0">
                <a:latin typeface="Calibri" panose="020F0502020204030204" pitchFamily="34" charset="0"/>
              </a:rPr>
              <a:t>/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giao an qui\giaoandientu\k7\unit 1\nghe-nhạc-1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26510" y="-344582"/>
            <a:ext cx="10885117" cy="705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10000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giao an qui\giaoandientu\k7\unit 1\ve tranh-1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51354" y="99623"/>
            <a:ext cx="10734806" cy="655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giao an qui\giaoandientu\k7\unit 1\lv 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076" y="-291410"/>
            <a:ext cx="9544833" cy="71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giao an qui\giaoandientu\k7\unit 1\ds-1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40445" y="151899"/>
            <a:ext cx="10308344" cy="650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giao an qui\giaoandientu\k7\unit 1\bóngđá-1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89556" y="1"/>
            <a:ext cx="10146082" cy="666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9973" y="1615858"/>
            <a:ext cx="10271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Unit 1: HOBBIES.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Lesson 1: Getting started: My favorite hobby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1: GETTING STARTED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0915" y="1757476"/>
            <a:ext cx="90673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/>
              <a:t>Vocabulary:</a:t>
            </a:r>
            <a:endParaRPr lang="en-US" sz="2800" dirty="0" smtClean="0"/>
          </a:p>
          <a:p>
            <a:pPr lvl="0"/>
            <a:r>
              <a:rPr lang="en-US" sz="2800" dirty="0" smtClean="0"/>
              <a:t>-  unusual </a:t>
            </a:r>
            <a:r>
              <a:rPr lang="en-US" sz="2800" dirty="0" smtClean="0">
                <a:cs typeface="Calibri" panose="020F0502020204030204" pitchFamily="34" charset="0"/>
              </a:rPr>
              <a:t>(</a:t>
            </a:r>
            <a:r>
              <a:rPr lang="en-US" sz="2800" dirty="0" err="1" smtClean="0">
                <a:cs typeface="Calibri" panose="020F0502020204030204" pitchFamily="34" charset="0"/>
              </a:rPr>
              <a:t>adj</a:t>
            </a:r>
            <a:r>
              <a:rPr lang="en-US" sz="2800" dirty="0" smtClean="0">
                <a:cs typeface="Calibri" panose="020F0502020204030204" pitchFamily="34" charset="0"/>
              </a:rPr>
              <a:t>) </a:t>
            </a:r>
            <a:r>
              <a:rPr lang="en-US" sz="2800" dirty="0"/>
              <a:t>/</a:t>
            </a:r>
            <a:r>
              <a:rPr lang="en-US" sz="2800" dirty="0" err="1"/>
              <a:t>ʌnˈjuːʒuəl</a:t>
            </a:r>
            <a:r>
              <a:rPr lang="en-US" sz="2800" dirty="0"/>
              <a:t>/ </a:t>
            </a:r>
            <a:r>
              <a:rPr lang="en-US" sz="2800" dirty="0" smtClean="0"/>
              <a:t>: </a:t>
            </a:r>
            <a:r>
              <a:rPr lang="en-US" sz="2800" dirty="0" err="1" smtClean="0"/>
              <a:t>khác</a:t>
            </a:r>
            <a:r>
              <a:rPr lang="en-US" sz="2800" dirty="0" smtClean="0"/>
              <a:t> </a:t>
            </a:r>
            <a:r>
              <a:rPr lang="en-US" sz="2800" dirty="0" err="1"/>
              <a:t>thường</a:t>
            </a:r>
            <a:endParaRPr lang="en-US" sz="2800" dirty="0"/>
          </a:p>
          <a:p>
            <a:pPr lvl="0"/>
            <a:r>
              <a:rPr lang="en-US" sz="2800" dirty="0" smtClean="0"/>
              <a:t> - creativity </a:t>
            </a:r>
            <a:r>
              <a:rPr lang="en-US" sz="2800" dirty="0">
                <a:cs typeface="Calibri" panose="020F0502020204030204" pitchFamily="34" charset="0"/>
              </a:rPr>
              <a:t>(n</a:t>
            </a:r>
            <a:r>
              <a:rPr lang="en-US" sz="2800" dirty="0" smtClean="0">
                <a:cs typeface="Calibri" panose="020F0502020204030204" pitchFamily="34" charset="0"/>
              </a:rPr>
              <a:t>) </a:t>
            </a:r>
            <a:r>
              <a:rPr lang="en-US" sz="2800" dirty="0"/>
              <a:t>/ˌ</a:t>
            </a:r>
            <a:r>
              <a:rPr lang="en-US" sz="2800" dirty="0" err="1"/>
              <a:t>kriːeɪˈtɪvəti</a:t>
            </a:r>
            <a:r>
              <a:rPr lang="en-US" sz="2800" dirty="0"/>
              <a:t>/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sáng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endParaRPr lang="en-US" sz="2800" dirty="0"/>
          </a:p>
          <a:p>
            <a:pPr lvl="0"/>
            <a:r>
              <a:rPr lang="en-US" sz="2800" dirty="0" smtClean="0"/>
              <a:t>- dollhouse </a:t>
            </a:r>
            <a:r>
              <a:rPr lang="en-US" sz="2800" dirty="0">
                <a:cs typeface="Calibri" panose="020F0502020204030204" pitchFamily="34" charset="0"/>
              </a:rPr>
              <a:t>(n</a:t>
            </a:r>
            <a:r>
              <a:rPr lang="en-US" sz="2800" dirty="0" smtClean="0">
                <a:cs typeface="Calibri" panose="020F0502020204030204" pitchFamily="34" charset="0"/>
              </a:rPr>
              <a:t>) </a:t>
            </a:r>
            <a:r>
              <a:rPr lang="en-US" sz="2800" dirty="0"/>
              <a:t>/ ˈ</a:t>
            </a:r>
            <a:r>
              <a:rPr lang="en-US" sz="2800" dirty="0" err="1"/>
              <a:t>dɒlhaʊs</a:t>
            </a:r>
            <a:r>
              <a:rPr lang="en-US" sz="2800" dirty="0"/>
              <a:t>/ </a:t>
            </a:r>
            <a:r>
              <a:rPr lang="en-US" sz="2800" dirty="0" smtClean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búp</a:t>
            </a:r>
            <a:r>
              <a:rPr lang="en-US" sz="2800" dirty="0"/>
              <a:t> </a:t>
            </a:r>
            <a:r>
              <a:rPr lang="en-US" sz="2800" dirty="0" err="1"/>
              <a:t>bê</a:t>
            </a:r>
            <a:endParaRPr lang="en-US" sz="2800" dirty="0"/>
          </a:p>
          <a:p>
            <a:pPr lvl="0"/>
            <a:r>
              <a:rPr lang="en-US" sz="2800" dirty="0" smtClean="0"/>
              <a:t>- cardboard </a:t>
            </a:r>
            <a:r>
              <a:rPr lang="en-US" sz="2800" dirty="0">
                <a:cs typeface="Calibri" panose="020F0502020204030204" pitchFamily="34" charset="0"/>
              </a:rPr>
              <a:t>(n</a:t>
            </a:r>
            <a:r>
              <a:rPr lang="en-US" sz="2800" dirty="0" smtClean="0">
                <a:cs typeface="Calibri" panose="020F0502020204030204" pitchFamily="34" charset="0"/>
              </a:rPr>
              <a:t>) </a:t>
            </a:r>
            <a:r>
              <a:rPr lang="en-US" sz="2800" dirty="0"/>
              <a:t>/ˈ</a:t>
            </a:r>
            <a:r>
              <a:rPr lang="en-US" sz="2800" dirty="0" err="1" smtClean="0"/>
              <a:t>kɑːdbɔːd</a:t>
            </a:r>
            <a:r>
              <a:rPr lang="en-US" sz="2800" dirty="0" smtClean="0"/>
              <a:t>/</a:t>
            </a:r>
            <a:r>
              <a:rPr lang="en-US" sz="2800" dirty="0" err="1"/>
              <a:t>bìa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 smtClean="0"/>
              <a:t>tông</a:t>
            </a:r>
            <a:endParaRPr lang="en-US" sz="2800" dirty="0" smtClean="0"/>
          </a:p>
          <a:p>
            <a:pPr lvl="0"/>
            <a:r>
              <a:rPr lang="en-US" sz="2800" dirty="0" smtClean="0"/>
              <a:t>- glue </a:t>
            </a:r>
            <a:r>
              <a:rPr lang="en-US" sz="2800" dirty="0">
                <a:cs typeface="Calibri" panose="020F0502020204030204" pitchFamily="34" charset="0"/>
              </a:rPr>
              <a:t>(n</a:t>
            </a:r>
            <a:r>
              <a:rPr lang="en-US" sz="2800" dirty="0" smtClean="0">
                <a:cs typeface="Calibri" panose="020F0502020204030204" pitchFamily="34" charset="0"/>
              </a:rPr>
              <a:t>) </a:t>
            </a:r>
            <a:r>
              <a:rPr lang="en-US" sz="2800" dirty="0"/>
              <a:t>/</a:t>
            </a:r>
            <a:r>
              <a:rPr lang="en-US" sz="2800" dirty="0" err="1"/>
              <a:t>ɡlu</a:t>
            </a:r>
            <a:r>
              <a:rPr lang="en-US" sz="2800" dirty="0"/>
              <a:t>ː/ </a:t>
            </a:r>
            <a:r>
              <a:rPr lang="en-US" sz="2800" dirty="0" err="1"/>
              <a:t>keo</a:t>
            </a:r>
            <a:r>
              <a:rPr lang="en-US" sz="2800" dirty="0"/>
              <a:t> </a:t>
            </a:r>
            <a:r>
              <a:rPr lang="en-US" sz="2800" dirty="0" err="1"/>
              <a:t>dán</a:t>
            </a:r>
            <a:r>
              <a:rPr lang="en-US" sz="2800" dirty="0"/>
              <a:t>, </a:t>
            </a:r>
            <a:r>
              <a:rPr lang="en-US" sz="2800" dirty="0" err="1" smtClean="0"/>
              <a:t>hồ</a:t>
            </a:r>
            <a:endParaRPr lang="en-US" sz="2800" dirty="0" smtClean="0"/>
          </a:p>
          <a:p>
            <a:pPr marL="285750" lvl="0" indent="-285750">
              <a:buFontTx/>
              <a:buChar char="-"/>
            </a:pPr>
            <a:r>
              <a:rPr lang="en-US" sz="2800" dirty="0"/>
              <a:t>making </a:t>
            </a:r>
            <a:r>
              <a:rPr lang="en-US" sz="2800" dirty="0" smtClean="0"/>
              <a:t>models </a:t>
            </a:r>
            <a:r>
              <a:rPr lang="en-US" sz="2800" dirty="0"/>
              <a:t>/ˈ</a:t>
            </a:r>
            <a:r>
              <a:rPr lang="en-US" sz="2800" dirty="0" err="1"/>
              <a:t>meɪkɪŋ</a:t>
            </a:r>
            <a:r>
              <a:rPr lang="en-US" sz="2800" dirty="0"/>
              <a:t> ˈ</a:t>
            </a:r>
            <a:r>
              <a:rPr lang="en-US" sz="2800" dirty="0" err="1"/>
              <a:t>mɒdlz</a:t>
            </a:r>
            <a:r>
              <a:rPr lang="en-US" sz="2800" dirty="0"/>
              <a:t>/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14" name="Picture 2" descr="Most Bizarre Buildings Around the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267" y="1144190"/>
            <a:ext cx="4451265" cy="3178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Mô hình sáng tạo của Osborn (Osborn's creativity model) là gì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303" y="1294017"/>
            <a:ext cx="4221376" cy="269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obotime Wooden Dollhouse With Furniture, Pretend Play Doll House Toys For  Kids, Gift For Girls &amp; Reviews | Wayfai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266" y="1441669"/>
            <a:ext cx="4604957" cy="347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8 cardboard ideas | DIY beautiful box ideas | Paper craft - YouTu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44" y="854343"/>
            <a:ext cx="5801458" cy="3977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Клей-карандаш 15гр Glue Stick DF арт.1040 \24\576 — купить в городе  Владивосток, цена, фото — Гринлэнд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44" y="651978"/>
            <a:ext cx="5349197" cy="402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Making models Royalty Free Vector Image - VectorStoc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9"/>
          <a:stretch>
            <a:fillRect/>
          </a:stretch>
        </p:blipFill>
        <p:spPr bwMode="auto">
          <a:xfrm>
            <a:off x="6587704" y="795021"/>
            <a:ext cx="5823171" cy="41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548138" y="1408975"/>
          <a:ext cx="9739580" cy="481765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33606"/>
                <a:gridCol w="3607728"/>
                <a:gridCol w="2998246"/>
              </a:tblGrid>
              <a:tr h="690156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  <a:endParaRPr lang="en-US" sz="25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  <a:endParaRPr lang="en-US" sz="25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  <a:endParaRPr lang="en-US" sz="25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66492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unusual (adj)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ʌnˈjuːʒuəl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khác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thường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66492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creativity (n) 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kriːeɪˈtɪvəti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sự sáng tạo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66492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dollhouse (n) 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dɒlhaʊs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nhà búp bê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71090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cardboard (n) 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/ˈkɑːdbɔːd/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các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tông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71090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glue (n) 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/ɡluː/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keo dán, hồ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71090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making models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meɪkɪŋ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mɒdlz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mô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</a:tbl>
          </a:graphicData>
        </a:graphic>
      </p:graphicFrame>
      <p:pic>
        <p:nvPicPr>
          <p:cNvPr id="15" name="unusu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10896" y="2220686"/>
            <a:ext cx="489858" cy="489858"/>
          </a:xfrm>
          <a:prstGeom prst="rect">
            <a:avLst/>
          </a:prstGeom>
        </p:spPr>
      </p:pic>
      <p:pic>
        <p:nvPicPr>
          <p:cNvPr id="16" name="creativit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10896" y="2842526"/>
            <a:ext cx="489858" cy="489858"/>
          </a:xfrm>
          <a:prstGeom prst="rect">
            <a:avLst/>
          </a:prstGeom>
        </p:spPr>
      </p:pic>
      <p:pic>
        <p:nvPicPr>
          <p:cNvPr id="17" name="dollhous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10896" y="3525617"/>
            <a:ext cx="489858" cy="489858"/>
          </a:xfrm>
          <a:prstGeom prst="rect">
            <a:avLst/>
          </a:prstGeom>
        </p:spPr>
      </p:pic>
      <p:pic>
        <p:nvPicPr>
          <p:cNvPr id="18" name="cardboar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10896" y="4208708"/>
            <a:ext cx="489858" cy="489858"/>
          </a:xfrm>
          <a:prstGeom prst="rect">
            <a:avLst/>
          </a:prstGeom>
        </p:spPr>
      </p:pic>
      <p:pic>
        <p:nvPicPr>
          <p:cNvPr id="19" name="glu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10897" y="4891800"/>
            <a:ext cx="489858" cy="489858"/>
          </a:xfrm>
          <a:prstGeom prst="rect">
            <a:avLst/>
          </a:prstGeom>
        </p:spPr>
      </p:pic>
      <p:pic>
        <p:nvPicPr>
          <p:cNvPr id="20" name="making model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10896" y="5629320"/>
            <a:ext cx="489858" cy="489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1894</Words>
  <Application>WPS Presentation</Application>
  <PresentationFormat>Custom</PresentationFormat>
  <Paragraphs>167</Paragraphs>
  <Slides>17</Slides>
  <Notes>7</Notes>
  <HiddenSlides>0</HiddenSlides>
  <MMClips>6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3" baseType="lpstr">
      <vt:lpstr>Arial</vt:lpstr>
      <vt:lpstr>SimSun</vt:lpstr>
      <vt:lpstr>Wingdings</vt:lpstr>
      <vt:lpstr>Myriad Pro</vt:lpstr>
      <vt:lpstr>苹方-简</vt:lpstr>
      <vt:lpstr>Calibri</vt:lpstr>
      <vt:lpstr>Helvetica Neue</vt:lpstr>
      <vt:lpstr>Times New Roman</vt:lpstr>
      <vt:lpstr>MyriadPro-Regular</vt:lpstr>
      <vt:lpstr>Thonburi</vt:lpstr>
      <vt:lpstr>Microsoft YaHei</vt:lpstr>
      <vt:lpstr>汉仪旗黑</vt:lpstr>
      <vt:lpstr>Arial Unicode MS</vt:lpstr>
      <vt:lpstr>Calibri Light</vt:lpstr>
      <vt:lpstr>宋体-简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ngocqui</cp:lastModifiedBy>
  <cp:revision>190</cp:revision>
  <dcterms:created xsi:type="dcterms:W3CDTF">2023-08-27T07:47:10Z</dcterms:created>
  <dcterms:modified xsi:type="dcterms:W3CDTF">2023-08-27T07:47:10Z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1033-5.0.0.7908</vt:lpwstr>
  </property>
</Properties>
</file>