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1" r:id="rId3"/>
    <p:sldId id="279" r:id="rId4"/>
    <p:sldId id="350" r:id="rId6"/>
    <p:sldId id="351" r:id="rId7"/>
    <p:sldId id="352" r:id="rId8"/>
    <p:sldId id="353" r:id="rId9"/>
    <p:sldId id="354" r:id="rId10"/>
    <p:sldId id="355" r:id="rId11"/>
    <p:sldId id="343" r:id="rId12"/>
    <p:sldId id="337" r:id="rId13"/>
    <p:sldId id="331" r:id="rId14"/>
    <p:sldId id="332" r:id="rId15"/>
    <p:sldId id="313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>
        <p:scale>
          <a:sx n="76" d="100"/>
          <a:sy n="76" d="100"/>
        </p:scale>
        <p:origin x="-66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427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610" y="62928"/>
            <a:ext cx="1192477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Practice: </a:t>
            </a:r>
            <a:endParaRPr lang="en-US" sz="3600" b="1" dirty="0" smtClean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* Task 1 : Matching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06" y="1544679"/>
            <a:ext cx="11184205" cy="5144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710" y="1820460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710" y="283005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710" y="3824400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710" y="4767368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710" y="577142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865" y="24266"/>
            <a:ext cx="1185107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Practice </a:t>
            </a:r>
            <a:endParaRPr lang="en-US" sz="3600" b="1" dirty="0" smtClean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*Task 2.Complete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sentences. </a:t>
            </a:r>
            <a:endParaRPr lang="en-US" sz="36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573" y="1243786"/>
            <a:ext cx="119164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3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3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 (make) </a:t>
            </a:r>
            <a:r>
              <a:rPr lang="en-US" sz="3600" b="0" i="0" dirty="0" smtClean="0">
                <a:solidFill>
                  <a:srgbClr val="949599"/>
                </a:solidFill>
                <a:effectLst/>
                <a:latin typeface="ChronicaPro-Book"/>
              </a:rPr>
              <a:t>____</a:t>
            </a:r>
            <a:r>
              <a:rPr lang="en-US" sz="3600" b="0" i="0" dirty="0" smtClean="0">
                <a:solidFill>
                  <a:srgbClr val="242021"/>
                </a:solidFill>
                <a:effectLst/>
                <a:latin typeface="ChronicaPro-Book"/>
              </a:rPr>
              <a:t>a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new model every </a:t>
            </a:r>
            <a:r>
              <a:rPr lang="en-US" sz="3600" b="0" i="0" dirty="0" smtClean="0">
                <a:solidFill>
                  <a:srgbClr val="242021"/>
                </a:solidFill>
                <a:effectLst/>
                <a:latin typeface="ChronicaPro-Book"/>
              </a:rPr>
              <a:t>month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3600" b="0" i="0" dirty="0" smtClean="0">
                <a:solidFill>
                  <a:srgbClr val="949599"/>
                </a:solidFill>
                <a:effectLst/>
                <a:latin typeface="ChronicaPro-Book"/>
              </a:rPr>
              <a:t>____</a:t>
            </a:r>
            <a:r>
              <a:rPr lang="en-US" sz="3600" dirty="0" err="1" smtClean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36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an</a:t>
            </a:r>
            <a:r>
              <a:rPr lang="en-US" sz="36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(do) </a:t>
            </a:r>
            <a:r>
              <a:rPr lang="en-US" sz="3600" b="0" i="0" dirty="0" smtClean="0">
                <a:solidFill>
                  <a:srgbClr val="949599"/>
                </a:solidFill>
                <a:effectLst/>
                <a:latin typeface="ChronicaPro-Book"/>
              </a:rPr>
              <a:t>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3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3600" b="0" i="0" dirty="0" smtClean="0">
                <a:solidFill>
                  <a:srgbClr val="242021"/>
                </a:solidFill>
                <a:effectLst/>
                <a:latin typeface="ChronicaPro-Book"/>
              </a:rPr>
              <a:t>)   </a:t>
            </a:r>
            <a:r>
              <a:rPr lang="en-US" sz="3600" b="0" i="0" dirty="0" smtClean="0">
                <a:solidFill>
                  <a:srgbClr val="949599"/>
                </a:solidFill>
                <a:effectLst/>
                <a:latin typeface="ChronicaPro-Book"/>
              </a:rPr>
              <a:t>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36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3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3600" dirty="0">
                <a:solidFill>
                  <a:srgbClr val="949599"/>
                </a:solidFill>
                <a:latin typeface="ChronicaPro-Book"/>
              </a:rPr>
              <a:t> </a:t>
            </a:r>
            <a:r>
              <a:rPr lang="en-US" sz="3600" dirty="0" smtClean="0">
                <a:solidFill>
                  <a:srgbClr val="949599"/>
                </a:solidFill>
                <a:latin typeface="ChronicaPro-Book"/>
              </a:rPr>
              <a:t>  </a:t>
            </a:r>
            <a:r>
              <a:rPr lang="en-US" sz="36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3600" b="0" i="0" dirty="0" smtClean="0">
                <a:solidFill>
                  <a:srgbClr val="949599"/>
                </a:solidFill>
                <a:effectLst/>
                <a:latin typeface="ChronicaPro-Book"/>
              </a:rPr>
              <a:t>___  </a:t>
            </a:r>
            <a:r>
              <a:rPr lang="en-US" sz="3600" b="0" i="0" dirty="0" smtClean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36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(start) </a:t>
            </a:r>
            <a:r>
              <a:rPr lang="en-US" sz="3600" b="0" i="0" dirty="0" smtClean="0">
                <a:solidFill>
                  <a:srgbClr val="949599"/>
                </a:solidFill>
                <a:effectLst/>
                <a:latin typeface="ChronicaPro-Book"/>
              </a:rPr>
              <a:t>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3600" dirty="0"/>
              <a:t> 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356036" y="1462651"/>
            <a:ext cx="1666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make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9485" y="3106420"/>
            <a:ext cx="140589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does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7414" y="3081444"/>
            <a:ext cx="1001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do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7075" y="3896360"/>
            <a:ext cx="159004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have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38015" y="4689475"/>
            <a:ext cx="310388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 doesn’t like 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3149" y="5567633"/>
            <a:ext cx="1405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Does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45145" y="5551170"/>
            <a:ext cx="159067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start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7015" y="1307927"/>
            <a:ext cx="116045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gardening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. He (2. spend)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gardening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, but they love </a:t>
            </a:r>
            <a:r>
              <a:rPr lang="en-US" sz="4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cooking.They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(4. go) </a:t>
            </a:r>
            <a:r>
              <a:rPr lang="en-US" sz="4000" dirty="0" smtClean="0">
                <a:solidFill>
                  <a:srgbClr val="949599"/>
                </a:solidFill>
                <a:latin typeface="ChronicaPro-Book"/>
              </a:rPr>
              <a:t>___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to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a cooking class every </a:t>
            </a:r>
            <a:r>
              <a:rPr lang="en-US" sz="4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r>
              <a:rPr lang="en-US" sz="4000" dirty="0" smtClean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9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a.m. </a:t>
            </a:r>
            <a:r>
              <a:rPr lang="en-US" sz="4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4000" dirty="0" smtClean="0">
                <a:solidFill>
                  <a:srgbClr val="949599"/>
                </a:solidFill>
                <a:latin typeface="ChronicaPro-Book"/>
              </a:rPr>
              <a:t>________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cooking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, and </a:t>
            </a:r>
            <a:r>
              <a:rPr lang="en-US" sz="4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cannot cook very well.</a:t>
            </a:r>
            <a:r>
              <a:rPr lang="en-US" sz="4000" dirty="0"/>
              <a:t> 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25695" y="1863725"/>
            <a:ext cx="203009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enjoys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9805" y="2473960"/>
            <a:ext cx="225679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spends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357" y="3660444"/>
            <a:ext cx="2429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don’t like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0735" y="4290060"/>
            <a:ext cx="108775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go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30105" y="4899660"/>
            <a:ext cx="203073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begins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9590" y="5534025"/>
            <a:ext cx="350393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don’t enjoy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465" y="0"/>
            <a:ext cx="1185107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Practice </a:t>
            </a:r>
            <a:endParaRPr lang="en-US" sz="3600" b="1" dirty="0" smtClean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* Task 3 : Fill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each blank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423" y="2019328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300" b="0" i="0" smtClean="0">
                <a:solidFill>
                  <a:srgbClr val="242021"/>
                </a:solidFill>
                <a:effectLst/>
              </a:rPr>
              <a:t>flight / from / Ho Chi minh City / not arrive / 10:30.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>
                <a:solidFill>
                  <a:srgbClr val="949599"/>
                </a:solidFill>
              </a:rPr>
              <a:t>__________________________________________________________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250302" y="2480993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The </a:t>
            </a:r>
            <a:r>
              <a:rPr lang="en-US" sz="2400" b="1" i="1" smtClean="0">
                <a:solidFill>
                  <a:srgbClr val="00A9A5"/>
                </a:solidFill>
              </a:rPr>
              <a:t>sun </a:t>
            </a:r>
            <a:r>
              <a:rPr lang="en-US" sz="2400" b="1" i="1" dirty="0">
                <a:solidFill>
                  <a:srgbClr val="00A9A5"/>
                </a:solidFill>
              </a:rPr>
              <a:t>sets in the west every evening.</a:t>
            </a:r>
            <a:endParaRPr lang="en-US" sz="2400" b="1" i="1" dirty="0">
              <a:solidFill>
                <a:srgbClr val="00A9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0302" y="3341932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Trang and Minh play basketball every day after school?</a:t>
            </a:r>
            <a:endParaRPr lang="en-US" sz="2400" b="1" i="1" dirty="0">
              <a:solidFill>
                <a:srgbClr val="00A9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0302" y="421443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The flight from Ho Chi Minh City doesn’t arrive at 10:30.</a:t>
            </a:r>
            <a:endParaRPr lang="en-US" sz="2400" b="1" i="1" dirty="0">
              <a:solidFill>
                <a:srgbClr val="00A9A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0302" y="506757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A9A5"/>
                </a:solidFill>
              </a:rPr>
              <a:t>Our </a:t>
            </a:r>
            <a:r>
              <a:rPr lang="en-US" sz="2400" b="1" i="1" dirty="0">
                <a:solidFill>
                  <a:srgbClr val="00A9A5"/>
                </a:solidFill>
              </a:rPr>
              <a:t>science teacher starts our lessons </a:t>
            </a:r>
            <a:r>
              <a:rPr lang="en-US" sz="2400" b="1" i="1">
                <a:solidFill>
                  <a:srgbClr val="00A9A5"/>
                </a:solidFill>
              </a:rPr>
              <a:t>at </a:t>
            </a:r>
            <a:r>
              <a:rPr lang="en-US" sz="2400" b="1" i="1" smtClean="0">
                <a:solidFill>
                  <a:srgbClr val="00A9A5"/>
                </a:solidFill>
              </a:rPr>
              <a:t>1 p.m. </a:t>
            </a:r>
            <a:r>
              <a:rPr lang="en-US" sz="2400" b="1" i="1" dirty="0">
                <a:solidFill>
                  <a:srgbClr val="00A9A5"/>
                </a:solidFill>
              </a:rPr>
              <a:t>on Fridays.</a:t>
            </a:r>
            <a:endParaRPr lang="en-US" sz="2400" b="1" i="1" dirty="0">
              <a:solidFill>
                <a:srgbClr val="00A9A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0302" y="597827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you make models at the weekend?</a:t>
            </a:r>
            <a:endParaRPr lang="en-US" sz="2400" b="1" i="1" dirty="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>
            <a:grpSpLocks noGrp="1" noRot="1" noChangeAspect="1" noMove="1" noResize="1" noUngrp="1"/>
          </p:cNvGrpSpPr>
          <p:nvPr/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pic>
        <p:nvPicPr>
          <p:cNvPr id="19" name="Picture 2" descr="Premium Vector | Cute opposite ask and answer, words antonym for children  cartoon icon illustration. design isolated flat cartoon sty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>
            <a:fillRect/>
          </a:stretch>
        </p:blipFill>
        <p:spPr bwMode="auto">
          <a:xfrm>
            <a:off x="0" y="2637971"/>
            <a:ext cx="5997207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88180" y="2172550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Guess What the hobby is?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team with the most points is the winner.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i="1" dirty="0"/>
              <a:t>Example: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A: W</a:t>
            </a:r>
            <a:r>
              <a:rPr lang="en-US" sz="2400" dirty="0" smtClean="0"/>
              <a:t>ater</a:t>
            </a:r>
            <a:r>
              <a:rPr lang="en-US" sz="2400" dirty="0"/>
              <a:t>, grow, flowers, vegetable.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B: Is it gardening?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A: Yes, it is.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 THONG\Desktop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233680"/>
            <a:ext cx="4299585" cy="26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 THONG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0" y="3307080"/>
            <a:ext cx="4406900" cy="321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 THONG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" y="3307080"/>
            <a:ext cx="4933315" cy="321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 THONG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" y="233680"/>
            <a:ext cx="4933315" cy="26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0815" y="2971165"/>
            <a:ext cx="3296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FOOTBALL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 THONG\Desktop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253365"/>
            <a:ext cx="5311775" cy="26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 THONG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80" y="4083050"/>
            <a:ext cx="5574030" cy="25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 THONG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" y="253365"/>
            <a:ext cx="4769485" cy="25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5498" y="3052619"/>
            <a:ext cx="372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BADMINTON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 THONG\Desktop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90" y="3938905"/>
            <a:ext cx="496062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E THONG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" y="3599180"/>
            <a:ext cx="4448175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E THONG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" y="316865"/>
            <a:ext cx="4448175" cy="31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E THONG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90" y="394335"/>
            <a:ext cx="496062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0740" y="3276600"/>
            <a:ext cx="3157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CYCLING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 THONG\Desktop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5" y="3380740"/>
            <a:ext cx="491744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E THONG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281680"/>
            <a:ext cx="480441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E THONG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00330"/>
            <a:ext cx="4803775" cy="25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E THONG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55" y="100330"/>
            <a:ext cx="5671820" cy="29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2209" y="2651290"/>
            <a:ext cx="27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COOKING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king model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>
            <a:fillRect/>
          </a:stretch>
        </p:blipFill>
        <p:spPr bwMode="auto">
          <a:xfrm>
            <a:off x="7236082" y="3369500"/>
            <a:ext cx="4676170" cy="30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лей-карандаш 15гр Glue Stick DF арт.1040 \24\576 — купить в городе  Владивосток, цена, фото — Гринлэ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" y="3518087"/>
            <a:ext cx="4903596" cy="31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8 cardboard ideas | DIY beautiful box ideas | Paper craf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6" y="252467"/>
            <a:ext cx="4903596" cy="2565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E THONG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67" y="331841"/>
            <a:ext cx="4676170" cy="25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3425" y="2818130"/>
            <a:ext cx="4676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MAKING THINGS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 THONG\Desktop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10" y="380999"/>
            <a:ext cx="4722312" cy="28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E THONG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380999"/>
            <a:ext cx="4609578" cy="28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E THONG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10" y="4133588"/>
            <a:ext cx="4722312" cy="24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E THONG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4133589"/>
            <a:ext cx="4609578" cy="24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0710" y="3382010"/>
            <a:ext cx="5984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COLLECTING THINGS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Present simple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9072" y="980422"/>
          <a:ext cx="1172581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2380"/>
                <a:gridCol w="646343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 BE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VERBS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(+</a:t>
                      </a:r>
                      <a:r>
                        <a:rPr lang="en-US" sz="3200" b="1" baseline="0" dirty="0" smtClean="0"/>
                        <a:t>) S+ am/is/are +……….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(+) S + Verb(s/</a:t>
                      </a:r>
                      <a:r>
                        <a:rPr lang="en-US" sz="3200" b="1" dirty="0" err="1" smtClean="0"/>
                        <a:t>es</a:t>
                      </a:r>
                      <a:r>
                        <a:rPr lang="en-US" sz="3200" b="1" dirty="0" smtClean="0"/>
                        <a:t>)+………..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(-)</a:t>
                      </a:r>
                      <a:r>
                        <a:rPr lang="en-US" sz="3200" b="1" baseline="0" dirty="0" smtClean="0"/>
                        <a:t> S + am / is/ are + not+…….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(-) S + don’t/</a:t>
                      </a:r>
                      <a:r>
                        <a:rPr lang="en-US" sz="3200" b="1" baseline="0" dirty="0" smtClean="0"/>
                        <a:t> doesn’t + verb+…….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(?) Am/is/are + S + ……?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(?) Do/</a:t>
                      </a:r>
                      <a:r>
                        <a:rPr lang="en-US" sz="3200" b="1" baseline="0" dirty="0" smtClean="0"/>
                        <a:t> does + S + verb+…….?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0372" y="3715531"/>
            <a:ext cx="11451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70C0"/>
                </a:solidFill>
              </a:rPr>
              <a:t>Is used for something is a general truth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Example: The sun rise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 every morning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70C0"/>
                </a:solidFill>
              </a:rPr>
              <a:t>Is used for something that happens regularly in the present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Example: She go</a:t>
            </a:r>
            <a:r>
              <a:rPr lang="en-US" sz="3200" dirty="0" smtClean="0">
                <a:solidFill>
                  <a:srgbClr val="FF0000"/>
                </a:solidFill>
              </a:rPr>
              <a:t>es</a:t>
            </a:r>
            <a:r>
              <a:rPr lang="en-US" sz="3200" dirty="0" smtClean="0"/>
              <a:t> swimming three times a week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70C0"/>
                </a:solidFill>
              </a:rPr>
              <a:t>Is used for timetables or </a:t>
            </a:r>
            <a:r>
              <a:rPr lang="en-US" sz="3200" dirty="0" err="1" smtClean="0">
                <a:solidFill>
                  <a:srgbClr val="0070C0"/>
                </a:solidFill>
              </a:rPr>
              <a:t>programmes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Example: The cooking lesson start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 at 9 </a:t>
            </a:r>
            <a:r>
              <a:rPr lang="en-US" sz="3200" dirty="0" err="1" smtClean="0"/>
              <a:t>a.m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2505</Words>
  <Application>WPS Presentation</Application>
  <PresentationFormat>Custom</PresentationFormat>
  <Paragraphs>120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ChronicaPro-Bold</vt:lpstr>
      <vt:lpstr>Thonburi</vt:lpstr>
      <vt:lpstr>ChronicaPro-Book</vt:lpstr>
      <vt:lpstr>Myriad Pro</vt:lpstr>
      <vt:lpstr>苹方-简</vt:lpstr>
      <vt:lpstr>Calibri</vt:lpstr>
      <vt:lpstr>Helvetica Neue</vt:lpstr>
      <vt:lpstr>Microsoft YaHei</vt:lpstr>
      <vt:lpstr>汉仪旗黑</vt:lpstr>
      <vt:lpstr>Arial Unicode MS</vt:lpstr>
      <vt:lpstr>Calibri Light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ngocqui</cp:lastModifiedBy>
  <cp:revision>194</cp:revision>
  <dcterms:created xsi:type="dcterms:W3CDTF">2023-08-27T08:08:15Z</dcterms:created>
  <dcterms:modified xsi:type="dcterms:W3CDTF">2023-08-27T08:08:15Z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