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71" r:id="rId2"/>
    <p:sldId id="357" r:id="rId3"/>
    <p:sldId id="353" r:id="rId4"/>
    <p:sldId id="341" r:id="rId5"/>
    <p:sldId id="351" r:id="rId6"/>
    <p:sldId id="344" r:id="rId7"/>
    <p:sldId id="345" r:id="rId8"/>
    <p:sldId id="346" r:id="rId9"/>
    <p:sldId id="33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1" autoAdjust="0"/>
    <p:restoredTop sz="94671"/>
  </p:normalViewPr>
  <p:slideViewPr>
    <p:cSldViewPr snapToGrid="0" showGuides="1">
      <p:cViewPr>
        <p:scale>
          <a:sx n="76" d="100"/>
          <a:sy n="76" d="100"/>
        </p:scale>
        <p:origin x="-6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23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44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2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6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1819" y="1515649"/>
            <a:ext cx="549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GUESSING GAMES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2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11354" y="174318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18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6" y="70648"/>
            <a:ext cx="11704933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1: HOBBIES</a:t>
            </a:r>
          </a:p>
          <a:p>
            <a:pPr algn="ctr"/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LESSON 6: SKILLS 2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482" y="1845792"/>
            <a:ext cx="5629578" cy="3596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065" y="1270977"/>
            <a:ext cx="73542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FF0000"/>
                </a:solidFill>
              </a:rPr>
              <a:t>Vocabulary:</a:t>
            </a:r>
          </a:p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- 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7941E"/>
                </a:solidFill>
              </a:rPr>
              <a:t>decorate</a:t>
            </a:r>
            <a:r>
              <a:rPr lang="en-US" sz="3200" dirty="0" smtClean="0"/>
              <a:t> </a:t>
            </a:r>
            <a:r>
              <a:rPr lang="en-US" sz="3200" b="1" dirty="0">
                <a:solidFill>
                  <a:srgbClr val="F7941E"/>
                </a:solidFill>
                <a:cs typeface="Calibri" panose="020F0502020204030204" pitchFamily="34" charset="0"/>
              </a:rPr>
              <a:t>(v</a:t>
            </a:r>
            <a:r>
              <a:rPr lang="en-US" sz="32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  <a:r>
              <a:rPr lang="en-US" sz="3200" b="1" dirty="0">
                <a:solidFill>
                  <a:srgbClr val="0FB7BD"/>
                </a:solidFill>
              </a:rPr>
              <a:t> /ˈ</a:t>
            </a:r>
            <a:r>
              <a:rPr lang="en-US" sz="3200" b="1" dirty="0" err="1" smtClean="0">
                <a:solidFill>
                  <a:srgbClr val="0FB7BD"/>
                </a:solidFill>
              </a:rPr>
              <a:t>dekəreɪt</a:t>
            </a:r>
            <a:r>
              <a:rPr lang="en-US" sz="3200" b="1" dirty="0" smtClean="0">
                <a:solidFill>
                  <a:srgbClr val="0FB7BD"/>
                </a:solidFill>
              </a:rPr>
              <a:t>/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endParaRPr lang="en-US" sz="3200" dirty="0"/>
          </a:p>
          <a:p>
            <a:pPr lvl="0"/>
            <a:r>
              <a:rPr lang="en-US" sz="3200" b="1" dirty="0" smtClean="0">
                <a:solidFill>
                  <a:srgbClr val="0FB7BD"/>
                </a:solidFill>
              </a:rPr>
              <a:t> </a:t>
            </a:r>
            <a:r>
              <a:rPr lang="en-US" sz="3200" b="1" dirty="0" smtClean="0">
                <a:solidFill>
                  <a:srgbClr val="0FB7BD"/>
                </a:solidFill>
              </a:rPr>
              <a:t>- </a:t>
            </a:r>
            <a:r>
              <a:rPr lang="en-US" sz="3200" b="1" dirty="0" smtClean="0">
                <a:solidFill>
                  <a:srgbClr val="F7941E"/>
                </a:solidFill>
              </a:rPr>
              <a:t>benefit</a:t>
            </a:r>
            <a:r>
              <a:rPr lang="en-US" sz="3200" dirty="0" smtClean="0"/>
              <a:t> </a:t>
            </a:r>
            <a:r>
              <a:rPr lang="en-US" sz="3200" b="1" dirty="0">
                <a:solidFill>
                  <a:srgbClr val="F7941E"/>
                </a:solidFill>
                <a:cs typeface="Calibri" panose="020F0502020204030204" pitchFamily="34" charset="0"/>
              </a:rPr>
              <a:t>(n</a:t>
            </a:r>
            <a:r>
              <a:rPr lang="en-US" sz="3200" b="1" dirty="0" smtClean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  <a:r>
              <a:rPr lang="en-US" sz="3200" b="1" dirty="0">
                <a:solidFill>
                  <a:srgbClr val="0FB7BD"/>
                </a:solidFill>
              </a:rPr>
              <a:t> /ˈ</a:t>
            </a:r>
            <a:r>
              <a:rPr lang="en-US" sz="3200" b="1" dirty="0" err="1">
                <a:solidFill>
                  <a:srgbClr val="0FB7BD"/>
                </a:solidFill>
              </a:rPr>
              <a:t>benɪfɪt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  <a:r>
              <a:rPr lang="en-US" sz="3200" dirty="0" err="1"/>
              <a:t>lợi</a:t>
            </a:r>
            <a:r>
              <a:rPr lang="en-US" sz="3200" dirty="0"/>
              <a:t> </a:t>
            </a:r>
            <a:r>
              <a:rPr lang="en-US" sz="3200" dirty="0" err="1"/>
              <a:t>ích</a:t>
            </a:r>
            <a:endParaRPr lang="en-US" sz="3200" dirty="0"/>
          </a:p>
          <a:p>
            <a:r>
              <a:rPr lang="en-US" sz="3200" b="1" dirty="0" smtClean="0">
                <a:solidFill>
                  <a:srgbClr val="0FB7BD"/>
                </a:solidFill>
              </a:rPr>
              <a:t>- article (n) </a:t>
            </a:r>
            <a:r>
              <a:rPr lang="en-US" sz="3200" dirty="0"/>
              <a:t>/'</a:t>
            </a:r>
            <a:r>
              <a:rPr lang="en-US" sz="3200" dirty="0" err="1"/>
              <a:t>ɑ:tikl</a:t>
            </a:r>
            <a:r>
              <a:rPr lang="en-US" sz="3200" dirty="0"/>
              <a:t>/</a:t>
            </a:r>
            <a:r>
              <a:rPr lang="en-US" sz="3200" b="1" dirty="0"/>
              <a:t> </a:t>
            </a:r>
            <a:r>
              <a:rPr lang="en-US" sz="3200" b="1" dirty="0" smtClean="0"/>
              <a:t>: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báo</a:t>
            </a:r>
            <a:endParaRPr lang="en-US" sz="3200" dirty="0"/>
          </a:p>
          <a:p>
            <a:r>
              <a:rPr lang="en-US" sz="3200" b="1" dirty="0" smtClean="0">
                <a:solidFill>
                  <a:srgbClr val="0FB7BD"/>
                </a:solidFill>
              </a:rPr>
              <a:t>- </a:t>
            </a:r>
            <a:r>
              <a:rPr lang="en-US" sz="3200" b="1" dirty="0" err="1" smtClean="0">
                <a:solidFill>
                  <a:srgbClr val="0FB7BD"/>
                </a:solidFill>
              </a:rPr>
              <a:t>realative</a:t>
            </a:r>
            <a:r>
              <a:rPr lang="en-US" sz="3200" b="1" dirty="0" smtClean="0">
                <a:solidFill>
                  <a:srgbClr val="0FB7BD"/>
                </a:solidFill>
              </a:rPr>
              <a:t> (n) </a:t>
            </a:r>
            <a:r>
              <a:rPr lang="en-US" sz="3200" dirty="0"/>
              <a:t>/'</a:t>
            </a:r>
            <a:r>
              <a:rPr lang="en-US" sz="3200" dirty="0" err="1"/>
              <a:t>relətiv</a:t>
            </a:r>
            <a:r>
              <a:rPr lang="en-US" sz="3200" dirty="0" smtClean="0"/>
              <a:t>/: </a:t>
            </a:r>
            <a:r>
              <a:rPr lang="en-US" sz="3200" dirty="0" err="1" smtClean="0"/>
              <a:t>bà</a:t>
            </a:r>
            <a:r>
              <a:rPr lang="en-US" sz="3200" dirty="0" smtClean="0"/>
              <a:t> con, </a:t>
            </a:r>
            <a:r>
              <a:rPr lang="en-US" sz="3200" dirty="0" err="1" smtClean="0"/>
              <a:t>họ</a:t>
            </a:r>
            <a:r>
              <a:rPr lang="en-US" sz="3200" dirty="0" smtClean="0"/>
              <a:t> </a:t>
            </a:r>
            <a:r>
              <a:rPr lang="en-US" sz="3200" dirty="0" err="1" smtClean="0"/>
              <a:t>hàng</a:t>
            </a:r>
            <a:endParaRPr lang="en-US" sz="3200" b="1" dirty="0"/>
          </a:p>
          <a:p>
            <a:r>
              <a:rPr lang="en-US" sz="3200" b="1" dirty="0" smtClean="0">
                <a:solidFill>
                  <a:srgbClr val="0FB7BD"/>
                </a:solidFill>
              </a:rPr>
              <a:t>- reduce stress: </a:t>
            </a:r>
            <a:r>
              <a:rPr lang="en-US" sz="3200" b="1" dirty="0" err="1" smtClean="0">
                <a:solidFill>
                  <a:srgbClr val="0FB7BD"/>
                </a:solidFill>
              </a:rPr>
              <a:t>giảm</a:t>
            </a:r>
            <a:r>
              <a:rPr lang="en-US" sz="3200" b="1" dirty="0" smtClean="0">
                <a:solidFill>
                  <a:srgbClr val="0FB7BD"/>
                </a:solidFill>
              </a:rPr>
              <a:t> </a:t>
            </a:r>
            <a:r>
              <a:rPr lang="en-US" sz="3200" b="1" dirty="0" err="1" smtClean="0">
                <a:solidFill>
                  <a:srgbClr val="0FB7BD"/>
                </a:solidFill>
              </a:rPr>
              <a:t>căng</a:t>
            </a:r>
            <a:r>
              <a:rPr lang="en-US" sz="3200" b="1" dirty="0" smtClean="0">
                <a:solidFill>
                  <a:srgbClr val="0FB7BD"/>
                </a:solidFill>
              </a:rPr>
              <a:t> </a:t>
            </a:r>
            <a:r>
              <a:rPr lang="en-US" sz="3200" b="1" dirty="0" err="1" smtClean="0">
                <a:solidFill>
                  <a:srgbClr val="0FB7BD"/>
                </a:solidFill>
              </a:rPr>
              <a:t>thẳng</a:t>
            </a:r>
            <a:endParaRPr lang="en-US" sz="3200" b="1" dirty="0">
              <a:solidFill>
                <a:srgbClr val="0FB7BD"/>
              </a:solidFill>
            </a:endParaRPr>
          </a:p>
          <a:p>
            <a:endParaRPr lang="en-US" sz="3200" b="1" dirty="0">
              <a:solidFill>
                <a:srgbClr val="F7941E"/>
              </a:solidFill>
              <a:cs typeface="Calibri" panose="020F0502020204030204" pitchFamily="34" charset="0"/>
            </a:endParaRPr>
          </a:p>
          <a:p>
            <a:endParaRPr lang="en-US" sz="3200" b="1" dirty="0">
              <a:solidFill>
                <a:srgbClr val="0FB7BD"/>
              </a:solidFill>
            </a:endParaRPr>
          </a:p>
          <a:p>
            <a:endParaRPr lang="en-US" sz="3200" b="1" dirty="0">
              <a:solidFill>
                <a:srgbClr val="F7941E"/>
              </a:solidFill>
              <a:cs typeface="Calibri" panose="020F0502020204030204" pitchFamily="34" charset="0"/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/>
          <a:stretch/>
        </p:blipFill>
        <p:spPr>
          <a:xfrm>
            <a:off x="6626268" y="2075681"/>
            <a:ext cx="5491792" cy="349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3E9946E-5E43-4BBE-B7BF-879601B11634}"/>
              </a:ext>
            </a:extLst>
          </p:cNvPr>
          <p:cNvSpPr txBox="1"/>
          <p:nvPr/>
        </p:nvSpPr>
        <p:spPr>
          <a:xfrm>
            <a:off x="409762" y="1508955"/>
            <a:ext cx="53505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What hobby is it?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you think it is a good hobby? Why or why not?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94" t="8862" r="1703" b="3065"/>
          <a:stretch/>
        </p:blipFill>
        <p:spPr>
          <a:xfrm>
            <a:off x="6372471" y="1324004"/>
            <a:ext cx="5380916" cy="35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75157" y="8018"/>
            <a:ext cx="1253855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Listen and fill in each blank with one word or number.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3F91EBB-2260-4034-B647-DBB01F1637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49" t="3261" r="937" b="2353"/>
          <a:stretch/>
        </p:blipFill>
        <p:spPr>
          <a:xfrm>
            <a:off x="1806497" y="1017858"/>
            <a:ext cx="9567136" cy="580256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DB34C51-B520-45C7-BACA-922DAEEC0A5A}"/>
              </a:ext>
            </a:extLst>
          </p:cNvPr>
          <p:cNvSpPr txBox="1"/>
          <p:nvPr/>
        </p:nvSpPr>
        <p:spPr>
          <a:xfrm>
            <a:off x="3432925" y="1584324"/>
            <a:ext cx="23233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dollhouses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A0F726A0-D171-4AC6-89E0-B09249964665}"/>
              </a:ext>
            </a:extLst>
          </p:cNvPr>
          <p:cNvSpPr txBox="1"/>
          <p:nvPr/>
        </p:nvSpPr>
        <p:spPr>
          <a:xfrm>
            <a:off x="9165690" y="1272610"/>
            <a:ext cx="12814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9EE888C-8F30-42FC-91F4-D88ACE97C1E1}"/>
              </a:ext>
            </a:extLst>
          </p:cNvPr>
          <p:cNvSpPr txBox="1"/>
          <p:nvPr/>
        </p:nvSpPr>
        <p:spPr>
          <a:xfrm>
            <a:off x="8447314" y="2904039"/>
            <a:ext cx="121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cousin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DAAFB59-C6D5-4729-ADC7-8B1E7F7412A9}"/>
              </a:ext>
            </a:extLst>
          </p:cNvPr>
          <p:cNvSpPr txBox="1"/>
          <p:nvPr/>
        </p:nvSpPr>
        <p:spPr>
          <a:xfrm>
            <a:off x="8604490" y="5108016"/>
            <a:ext cx="1219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F045899-7016-4C96-BF32-66F58AA022EE}"/>
              </a:ext>
            </a:extLst>
          </p:cNvPr>
          <p:cNvSpPr txBox="1"/>
          <p:nvPr/>
        </p:nvSpPr>
        <p:spPr>
          <a:xfrm>
            <a:off x="7868816" y="5835215"/>
            <a:ext cx="1156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cloth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FF89561-FA44-498F-BAA3-FB19C9F2E51A}"/>
              </a:ext>
            </a:extLst>
          </p:cNvPr>
          <p:cNvSpPr txBox="1"/>
          <p:nvPr/>
        </p:nvSpPr>
        <p:spPr>
          <a:xfrm>
            <a:off x="3718170" y="5606114"/>
            <a:ext cx="14493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7925" y="2424406"/>
            <a:ext cx="1038572" cy="10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7" grpId="0"/>
      <p:bldP spid="38" grpId="0"/>
      <p:bldP spid="40" grpId="0"/>
      <p:bldP spid="42" grpId="0"/>
      <p:bldP spid="44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13974" y="208434"/>
            <a:ext cx="1143771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What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is your hobby? Fill in the blanks below.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9ADCCC8-B4E7-465F-B57E-465DD3D2EB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8" r="2525"/>
          <a:stretch/>
        </p:blipFill>
        <p:spPr>
          <a:xfrm>
            <a:off x="1152395" y="1044963"/>
            <a:ext cx="10045873" cy="58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0416" y="-4508"/>
            <a:ext cx="1172436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3AF381-69B4-4677-85EF-443683D8902E}"/>
              </a:ext>
            </a:extLst>
          </p:cNvPr>
          <p:cNvSpPr txBox="1"/>
          <p:nvPr/>
        </p:nvSpPr>
        <p:spPr>
          <a:xfrm>
            <a:off x="539852" y="1282574"/>
            <a:ext cx="68485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chemeClr val="accent2"/>
                </a:solidFill>
                <a:effectLst/>
                <a:latin typeface="ChronicaProBookIt"/>
              </a:rPr>
              <a:t>My hobby is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</a:t>
            </a:r>
            <a:b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 ___________________________________________________ ___________________________________________________ ___________________________________________________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2050" name="Picture 2" descr="Hobbies For Children - Littlepanda">
            <a:extLst>
              <a:ext uri="{FF2B5EF4-FFF2-40B4-BE49-F238E27FC236}">
                <a16:creationId xmlns=""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56" y="1407834"/>
            <a:ext cx="3960586" cy="4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=""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758633" y="1758182"/>
            <a:ext cx="410123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=""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7693457" y="1758182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40447" y="1441928"/>
            <a:ext cx="347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426737" y="2753889"/>
            <a:ext cx="533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others’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8866" y="1213826"/>
            <a:ext cx="95989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80" y="337183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2814</TotalTime>
  <Words>163</Words>
  <Application>Microsoft Office PowerPoint</Application>
  <PresentationFormat>Custom</PresentationFormat>
  <Paragraphs>41</Paragraphs>
  <Slides>10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HE THONG</cp:lastModifiedBy>
  <cp:revision>208</cp:revision>
  <dcterms:created xsi:type="dcterms:W3CDTF">2020-12-09T02:04:09Z</dcterms:created>
  <dcterms:modified xsi:type="dcterms:W3CDTF">2022-06-09T09:44:07Z</dcterms:modified>
</cp:coreProperties>
</file>